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0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D8BD707-D9CF-40AE-B4C6-C98DA3205C09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1F5F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6700519"/>
            <a:ext cx="8839200" cy="4445"/>
          </a:xfrm>
          <a:custGeom>
            <a:avLst/>
            <a:gdLst/>
            <a:ahLst/>
            <a:cxnLst/>
            <a:rect l="l" t="t" r="r" b="b"/>
            <a:pathLst>
              <a:path w="8839200" h="4445">
                <a:moveTo>
                  <a:pt x="8839200" y="0"/>
                </a:moveTo>
                <a:lnTo>
                  <a:pt x="0" y="0"/>
                </a:lnTo>
                <a:lnTo>
                  <a:pt x="0" y="4444"/>
                </a:lnTo>
                <a:lnTo>
                  <a:pt x="8839200" y="4444"/>
                </a:lnTo>
                <a:lnTo>
                  <a:pt x="8839200" y="0"/>
                </a:lnTo>
                <a:close/>
              </a:path>
            </a:pathLst>
          </a:custGeom>
          <a:solidFill>
            <a:srgbClr val="C5D1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46050" y="2512060"/>
            <a:ext cx="8845550" cy="4188460"/>
            <a:chOff x="146050" y="2512060"/>
            <a:chExt cx="8845550" cy="4188460"/>
          </a:xfrm>
        </p:grpSpPr>
        <p:sp>
          <p:nvSpPr>
            <p:cNvPr id="4" name="object 4"/>
            <p:cNvSpPr/>
            <p:nvPr/>
          </p:nvSpPr>
          <p:spPr>
            <a:xfrm>
              <a:off x="152400" y="2512060"/>
              <a:ext cx="8839200" cy="3877310"/>
            </a:xfrm>
            <a:custGeom>
              <a:avLst/>
              <a:gdLst/>
              <a:ahLst/>
              <a:cxnLst/>
              <a:rect l="l" t="t" r="r" b="b"/>
              <a:pathLst>
                <a:path w="8839200" h="3877310">
                  <a:moveTo>
                    <a:pt x="8839200" y="0"/>
                  </a:moveTo>
                  <a:lnTo>
                    <a:pt x="0" y="0"/>
                  </a:lnTo>
                  <a:lnTo>
                    <a:pt x="0" y="3877310"/>
                  </a:lnTo>
                  <a:lnTo>
                    <a:pt x="8839200" y="3877310"/>
                  </a:lnTo>
                  <a:lnTo>
                    <a:pt x="8839200" y="0"/>
                  </a:lnTo>
                  <a:close/>
                </a:path>
              </a:pathLst>
            </a:custGeom>
            <a:solidFill>
              <a:srgbClr val="C5D1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6050" y="6390639"/>
              <a:ext cx="8833485" cy="309880"/>
            </a:xfrm>
            <a:custGeom>
              <a:avLst/>
              <a:gdLst/>
              <a:ahLst/>
              <a:cxnLst/>
              <a:rect l="l" t="t" r="r" b="b"/>
              <a:pathLst>
                <a:path w="8833485" h="309879">
                  <a:moveTo>
                    <a:pt x="8833485" y="0"/>
                  </a:moveTo>
                  <a:lnTo>
                    <a:pt x="0" y="0"/>
                  </a:lnTo>
                  <a:lnTo>
                    <a:pt x="0" y="309880"/>
                  </a:lnTo>
                  <a:lnTo>
                    <a:pt x="8833485" y="309880"/>
                  </a:lnTo>
                  <a:lnTo>
                    <a:pt x="8833485" y="0"/>
                  </a:lnTo>
                  <a:close/>
                </a:path>
              </a:pathLst>
            </a:custGeom>
            <a:solidFill>
              <a:srgbClr val="89AC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47637" y="147002"/>
            <a:ext cx="8843010" cy="6557009"/>
            <a:chOff x="147637" y="147002"/>
            <a:chExt cx="8843010" cy="6557009"/>
          </a:xfrm>
        </p:grpSpPr>
        <p:sp>
          <p:nvSpPr>
            <p:cNvPr id="7" name="object 7"/>
            <p:cNvSpPr/>
            <p:nvPr/>
          </p:nvSpPr>
          <p:spPr>
            <a:xfrm>
              <a:off x="155575" y="2419350"/>
              <a:ext cx="8832850" cy="0"/>
            </a:xfrm>
            <a:custGeom>
              <a:avLst/>
              <a:gdLst/>
              <a:ahLst/>
              <a:cxnLst/>
              <a:rect l="l" t="t" r="r" b="b"/>
              <a:pathLst>
                <a:path w="8832850">
                  <a:moveTo>
                    <a:pt x="0" y="0"/>
                  </a:moveTo>
                  <a:lnTo>
                    <a:pt x="8832850" y="0"/>
                  </a:lnTo>
                </a:path>
              </a:pathLst>
            </a:custGeom>
            <a:ln w="11430">
              <a:solidFill>
                <a:srgbClr val="79959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151764"/>
              <a:ext cx="8833485" cy="6547484"/>
            </a:xfrm>
            <a:custGeom>
              <a:avLst/>
              <a:gdLst/>
              <a:ahLst/>
              <a:cxnLst/>
              <a:rect l="l" t="t" r="r" b="b"/>
              <a:pathLst>
                <a:path w="8833485" h="6547484">
                  <a:moveTo>
                    <a:pt x="0" y="6547484"/>
                  </a:moveTo>
                  <a:lnTo>
                    <a:pt x="8833485" y="6547484"/>
                  </a:lnTo>
                  <a:lnTo>
                    <a:pt x="8833485" y="0"/>
                  </a:lnTo>
                  <a:lnTo>
                    <a:pt x="0" y="0"/>
                  </a:lnTo>
                  <a:lnTo>
                    <a:pt x="0" y="6547484"/>
                  </a:lnTo>
                  <a:close/>
                </a:path>
              </a:pathLst>
            </a:custGeom>
            <a:ln w="9525">
              <a:solidFill>
                <a:srgbClr val="7995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267200" y="2114550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304800" y="0"/>
                  </a:moveTo>
                  <a:lnTo>
                    <a:pt x="255270" y="3810"/>
                  </a:lnTo>
                  <a:lnTo>
                    <a:pt x="208279" y="15875"/>
                  </a:lnTo>
                  <a:lnTo>
                    <a:pt x="164464" y="34289"/>
                  </a:lnTo>
                  <a:lnTo>
                    <a:pt x="125095" y="59054"/>
                  </a:lnTo>
                  <a:lnTo>
                    <a:pt x="89535" y="89535"/>
                  </a:lnTo>
                  <a:lnTo>
                    <a:pt x="59054" y="125095"/>
                  </a:lnTo>
                  <a:lnTo>
                    <a:pt x="34289" y="165100"/>
                  </a:lnTo>
                  <a:lnTo>
                    <a:pt x="15239" y="208914"/>
                  </a:lnTo>
                  <a:lnTo>
                    <a:pt x="3810" y="255270"/>
                  </a:lnTo>
                  <a:lnTo>
                    <a:pt x="0" y="304800"/>
                  </a:lnTo>
                  <a:lnTo>
                    <a:pt x="3810" y="354329"/>
                  </a:lnTo>
                  <a:lnTo>
                    <a:pt x="15239" y="401320"/>
                  </a:lnTo>
                  <a:lnTo>
                    <a:pt x="34289" y="445135"/>
                  </a:lnTo>
                  <a:lnTo>
                    <a:pt x="59054" y="485139"/>
                  </a:lnTo>
                  <a:lnTo>
                    <a:pt x="89535" y="520700"/>
                  </a:lnTo>
                  <a:lnTo>
                    <a:pt x="125095" y="551179"/>
                  </a:lnTo>
                  <a:lnTo>
                    <a:pt x="164464" y="575945"/>
                  </a:lnTo>
                  <a:lnTo>
                    <a:pt x="208279" y="594360"/>
                  </a:lnTo>
                  <a:lnTo>
                    <a:pt x="255270" y="605789"/>
                  </a:lnTo>
                  <a:lnTo>
                    <a:pt x="304800" y="609600"/>
                  </a:lnTo>
                  <a:lnTo>
                    <a:pt x="354329" y="605789"/>
                  </a:lnTo>
                  <a:lnTo>
                    <a:pt x="401320" y="594360"/>
                  </a:lnTo>
                  <a:lnTo>
                    <a:pt x="445135" y="575945"/>
                  </a:lnTo>
                  <a:lnTo>
                    <a:pt x="484504" y="551179"/>
                  </a:lnTo>
                  <a:lnTo>
                    <a:pt x="520064" y="520700"/>
                  </a:lnTo>
                  <a:lnTo>
                    <a:pt x="550545" y="485139"/>
                  </a:lnTo>
                  <a:lnTo>
                    <a:pt x="575310" y="445135"/>
                  </a:lnTo>
                  <a:lnTo>
                    <a:pt x="594360" y="401320"/>
                  </a:lnTo>
                  <a:lnTo>
                    <a:pt x="605789" y="354329"/>
                  </a:lnTo>
                  <a:lnTo>
                    <a:pt x="609600" y="304800"/>
                  </a:lnTo>
                  <a:lnTo>
                    <a:pt x="605789" y="255270"/>
                  </a:lnTo>
                  <a:lnTo>
                    <a:pt x="594360" y="208914"/>
                  </a:lnTo>
                  <a:lnTo>
                    <a:pt x="575310" y="165100"/>
                  </a:lnTo>
                  <a:lnTo>
                    <a:pt x="550545" y="125095"/>
                  </a:lnTo>
                  <a:lnTo>
                    <a:pt x="520064" y="89535"/>
                  </a:lnTo>
                  <a:lnTo>
                    <a:pt x="484504" y="59054"/>
                  </a:lnTo>
                  <a:lnTo>
                    <a:pt x="445135" y="34289"/>
                  </a:lnTo>
                  <a:lnTo>
                    <a:pt x="401320" y="15875"/>
                  </a:lnTo>
                  <a:lnTo>
                    <a:pt x="354329" y="381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335779" y="2183764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70" h="471169">
                  <a:moveTo>
                    <a:pt x="234315" y="0"/>
                  </a:moveTo>
                  <a:lnTo>
                    <a:pt x="186690" y="6350"/>
                  </a:lnTo>
                  <a:lnTo>
                    <a:pt x="142875" y="19050"/>
                  </a:lnTo>
                  <a:lnTo>
                    <a:pt x="102870" y="41910"/>
                  </a:lnTo>
                  <a:lnTo>
                    <a:pt x="67945" y="69850"/>
                  </a:lnTo>
                  <a:lnTo>
                    <a:pt x="52705" y="88900"/>
                  </a:lnTo>
                  <a:lnTo>
                    <a:pt x="39370" y="105410"/>
                  </a:lnTo>
                  <a:lnTo>
                    <a:pt x="17780" y="146050"/>
                  </a:lnTo>
                  <a:lnTo>
                    <a:pt x="4445" y="190500"/>
                  </a:lnTo>
                  <a:lnTo>
                    <a:pt x="0" y="237490"/>
                  </a:lnTo>
                  <a:lnTo>
                    <a:pt x="1270" y="261620"/>
                  </a:lnTo>
                  <a:lnTo>
                    <a:pt x="10795" y="307340"/>
                  </a:lnTo>
                  <a:lnTo>
                    <a:pt x="29210" y="349250"/>
                  </a:lnTo>
                  <a:lnTo>
                    <a:pt x="54610" y="387350"/>
                  </a:lnTo>
                  <a:lnTo>
                    <a:pt x="86360" y="419100"/>
                  </a:lnTo>
                  <a:lnTo>
                    <a:pt x="124460" y="444500"/>
                  </a:lnTo>
                  <a:lnTo>
                    <a:pt x="167005" y="461010"/>
                  </a:lnTo>
                  <a:lnTo>
                    <a:pt x="212725" y="471170"/>
                  </a:lnTo>
                  <a:lnTo>
                    <a:pt x="236855" y="471170"/>
                  </a:lnTo>
                  <a:lnTo>
                    <a:pt x="260985" y="469900"/>
                  </a:lnTo>
                  <a:lnTo>
                    <a:pt x="284480" y="467360"/>
                  </a:lnTo>
                  <a:lnTo>
                    <a:pt x="306705" y="461010"/>
                  </a:lnTo>
                  <a:lnTo>
                    <a:pt x="322580" y="454660"/>
                  </a:lnTo>
                  <a:lnTo>
                    <a:pt x="236220" y="454660"/>
                  </a:lnTo>
                  <a:lnTo>
                    <a:pt x="213360" y="453390"/>
                  </a:lnTo>
                  <a:lnTo>
                    <a:pt x="170815" y="444500"/>
                  </a:lnTo>
                  <a:lnTo>
                    <a:pt x="131445" y="429260"/>
                  </a:lnTo>
                  <a:lnTo>
                    <a:pt x="96520" y="406400"/>
                  </a:lnTo>
                  <a:lnTo>
                    <a:pt x="67310" y="375920"/>
                  </a:lnTo>
                  <a:lnTo>
                    <a:pt x="43180" y="340360"/>
                  </a:lnTo>
                  <a:lnTo>
                    <a:pt x="26670" y="302260"/>
                  </a:lnTo>
                  <a:lnTo>
                    <a:pt x="17780" y="260350"/>
                  </a:lnTo>
                  <a:lnTo>
                    <a:pt x="17145" y="237490"/>
                  </a:lnTo>
                  <a:lnTo>
                    <a:pt x="17145" y="234950"/>
                  </a:lnTo>
                  <a:lnTo>
                    <a:pt x="20955" y="191770"/>
                  </a:lnTo>
                  <a:lnTo>
                    <a:pt x="33655" y="152400"/>
                  </a:lnTo>
                  <a:lnTo>
                    <a:pt x="53975" y="114300"/>
                  </a:lnTo>
                  <a:lnTo>
                    <a:pt x="80645" y="82550"/>
                  </a:lnTo>
                  <a:lnTo>
                    <a:pt x="113030" y="54610"/>
                  </a:lnTo>
                  <a:lnTo>
                    <a:pt x="149860" y="34290"/>
                  </a:lnTo>
                  <a:lnTo>
                    <a:pt x="191135" y="21590"/>
                  </a:lnTo>
                  <a:lnTo>
                    <a:pt x="212725" y="19050"/>
                  </a:lnTo>
                  <a:lnTo>
                    <a:pt x="323215" y="19050"/>
                  </a:lnTo>
                  <a:lnTo>
                    <a:pt x="304165" y="10160"/>
                  </a:lnTo>
                  <a:lnTo>
                    <a:pt x="281940" y="6350"/>
                  </a:lnTo>
                  <a:lnTo>
                    <a:pt x="258445" y="1270"/>
                  </a:lnTo>
                  <a:lnTo>
                    <a:pt x="234315" y="0"/>
                  </a:lnTo>
                  <a:close/>
                </a:path>
                <a:path w="471170" h="471169">
                  <a:moveTo>
                    <a:pt x="326390" y="19050"/>
                  </a:moveTo>
                  <a:lnTo>
                    <a:pt x="257810" y="19050"/>
                  </a:lnTo>
                  <a:lnTo>
                    <a:pt x="279400" y="21590"/>
                  </a:lnTo>
                  <a:lnTo>
                    <a:pt x="300355" y="26670"/>
                  </a:lnTo>
                  <a:lnTo>
                    <a:pt x="339725" y="44450"/>
                  </a:lnTo>
                  <a:lnTo>
                    <a:pt x="374650" y="67310"/>
                  </a:lnTo>
                  <a:lnTo>
                    <a:pt x="403860" y="96520"/>
                  </a:lnTo>
                  <a:lnTo>
                    <a:pt x="427990" y="130810"/>
                  </a:lnTo>
                  <a:lnTo>
                    <a:pt x="444500" y="171450"/>
                  </a:lnTo>
                  <a:lnTo>
                    <a:pt x="453390" y="213360"/>
                  </a:lnTo>
                  <a:lnTo>
                    <a:pt x="454660" y="234950"/>
                  </a:lnTo>
                  <a:lnTo>
                    <a:pt x="454025" y="237490"/>
                  </a:lnTo>
                  <a:lnTo>
                    <a:pt x="453390" y="257810"/>
                  </a:lnTo>
                  <a:lnTo>
                    <a:pt x="444500" y="300990"/>
                  </a:lnTo>
                  <a:lnTo>
                    <a:pt x="427990" y="340360"/>
                  </a:lnTo>
                  <a:lnTo>
                    <a:pt x="404495" y="374650"/>
                  </a:lnTo>
                  <a:lnTo>
                    <a:pt x="375285" y="406400"/>
                  </a:lnTo>
                  <a:lnTo>
                    <a:pt x="340360" y="427990"/>
                  </a:lnTo>
                  <a:lnTo>
                    <a:pt x="321310" y="438150"/>
                  </a:lnTo>
                  <a:lnTo>
                    <a:pt x="280035" y="450850"/>
                  </a:lnTo>
                  <a:lnTo>
                    <a:pt x="258445" y="453390"/>
                  </a:lnTo>
                  <a:lnTo>
                    <a:pt x="236220" y="454660"/>
                  </a:lnTo>
                  <a:lnTo>
                    <a:pt x="322580" y="454660"/>
                  </a:lnTo>
                  <a:lnTo>
                    <a:pt x="328295" y="452120"/>
                  </a:lnTo>
                  <a:lnTo>
                    <a:pt x="349250" y="444500"/>
                  </a:lnTo>
                  <a:lnTo>
                    <a:pt x="368300" y="431800"/>
                  </a:lnTo>
                  <a:lnTo>
                    <a:pt x="403225" y="401320"/>
                  </a:lnTo>
                  <a:lnTo>
                    <a:pt x="431800" y="368300"/>
                  </a:lnTo>
                  <a:lnTo>
                    <a:pt x="453390" y="326390"/>
                  </a:lnTo>
                  <a:lnTo>
                    <a:pt x="466725" y="281940"/>
                  </a:lnTo>
                  <a:lnTo>
                    <a:pt x="471170" y="234950"/>
                  </a:lnTo>
                  <a:lnTo>
                    <a:pt x="469900" y="210820"/>
                  </a:lnTo>
                  <a:lnTo>
                    <a:pt x="460375" y="165100"/>
                  </a:lnTo>
                  <a:lnTo>
                    <a:pt x="441960" y="123190"/>
                  </a:lnTo>
                  <a:lnTo>
                    <a:pt x="416560" y="85090"/>
                  </a:lnTo>
                  <a:lnTo>
                    <a:pt x="384810" y="53340"/>
                  </a:lnTo>
                  <a:lnTo>
                    <a:pt x="346710" y="27940"/>
                  </a:lnTo>
                  <a:lnTo>
                    <a:pt x="326390" y="19050"/>
                  </a:lnTo>
                  <a:close/>
                </a:path>
                <a:path w="471170" h="471169">
                  <a:moveTo>
                    <a:pt x="236220" y="34290"/>
                  </a:moveTo>
                  <a:lnTo>
                    <a:pt x="195580" y="38100"/>
                  </a:lnTo>
                  <a:lnTo>
                    <a:pt x="157480" y="50800"/>
                  </a:lnTo>
                  <a:lnTo>
                    <a:pt x="123190" y="69850"/>
                  </a:lnTo>
                  <a:lnTo>
                    <a:pt x="107315" y="80010"/>
                  </a:lnTo>
                  <a:lnTo>
                    <a:pt x="80010" y="107950"/>
                  </a:lnTo>
                  <a:lnTo>
                    <a:pt x="58420" y="139700"/>
                  </a:lnTo>
                  <a:lnTo>
                    <a:pt x="43180" y="175260"/>
                  </a:lnTo>
                  <a:lnTo>
                    <a:pt x="34925" y="215900"/>
                  </a:lnTo>
                  <a:lnTo>
                    <a:pt x="33655" y="234950"/>
                  </a:lnTo>
                  <a:lnTo>
                    <a:pt x="33655" y="237490"/>
                  </a:lnTo>
                  <a:lnTo>
                    <a:pt x="37465" y="276860"/>
                  </a:lnTo>
                  <a:lnTo>
                    <a:pt x="49530" y="314960"/>
                  </a:lnTo>
                  <a:lnTo>
                    <a:pt x="67945" y="349250"/>
                  </a:lnTo>
                  <a:lnTo>
                    <a:pt x="92710" y="378460"/>
                  </a:lnTo>
                  <a:lnTo>
                    <a:pt x="122555" y="403860"/>
                  </a:lnTo>
                  <a:lnTo>
                    <a:pt x="156845" y="421640"/>
                  </a:lnTo>
                  <a:lnTo>
                    <a:pt x="214630" y="438150"/>
                  </a:lnTo>
                  <a:lnTo>
                    <a:pt x="255905" y="438150"/>
                  </a:lnTo>
                  <a:lnTo>
                    <a:pt x="275590" y="434340"/>
                  </a:lnTo>
                  <a:lnTo>
                    <a:pt x="295275" y="429260"/>
                  </a:lnTo>
                  <a:lnTo>
                    <a:pt x="313690" y="422910"/>
                  </a:lnTo>
                  <a:lnTo>
                    <a:pt x="318770" y="420370"/>
                  </a:lnTo>
                  <a:lnTo>
                    <a:pt x="215265" y="420370"/>
                  </a:lnTo>
                  <a:lnTo>
                    <a:pt x="179705" y="412750"/>
                  </a:lnTo>
                  <a:lnTo>
                    <a:pt x="131445" y="388620"/>
                  </a:lnTo>
                  <a:lnTo>
                    <a:pt x="92075" y="353060"/>
                  </a:lnTo>
                  <a:lnTo>
                    <a:pt x="64770" y="307340"/>
                  </a:lnTo>
                  <a:lnTo>
                    <a:pt x="51435" y="254000"/>
                  </a:lnTo>
                  <a:lnTo>
                    <a:pt x="50800" y="234950"/>
                  </a:lnTo>
                  <a:lnTo>
                    <a:pt x="51435" y="215900"/>
                  </a:lnTo>
                  <a:lnTo>
                    <a:pt x="65405" y="162560"/>
                  </a:lnTo>
                  <a:lnTo>
                    <a:pt x="83185" y="133350"/>
                  </a:lnTo>
                  <a:lnTo>
                    <a:pt x="93345" y="118110"/>
                  </a:lnTo>
                  <a:lnTo>
                    <a:pt x="133350" y="82550"/>
                  </a:lnTo>
                  <a:lnTo>
                    <a:pt x="181610" y="58420"/>
                  </a:lnTo>
                  <a:lnTo>
                    <a:pt x="236855" y="50800"/>
                  </a:lnTo>
                  <a:lnTo>
                    <a:pt x="314325" y="50800"/>
                  </a:lnTo>
                  <a:lnTo>
                    <a:pt x="295910" y="44450"/>
                  </a:lnTo>
                  <a:lnTo>
                    <a:pt x="276860" y="38100"/>
                  </a:lnTo>
                  <a:lnTo>
                    <a:pt x="256540" y="35560"/>
                  </a:lnTo>
                  <a:lnTo>
                    <a:pt x="236220" y="34290"/>
                  </a:lnTo>
                  <a:close/>
                </a:path>
                <a:path w="471170" h="471169">
                  <a:moveTo>
                    <a:pt x="314325" y="50800"/>
                  </a:moveTo>
                  <a:lnTo>
                    <a:pt x="236855" y="50800"/>
                  </a:lnTo>
                  <a:lnTo>
                    <a:pt x="255905" y="52070"/>
                  </a:lnTo>
                  <a:lnTo>
                    <a:pt x="274320" y="54610"/>
                  </a:lnTo>
                  <a:lnTo>
                    <a:pt x="325120" y="73660"/>
                  </a:lnTo>
                  <a:lnTo>
                    <a:pt x="367030" y="107950"/>
                  </a:lnTo>
                  <a:lnTo>
                    <a:pt x="398780" y="148590"/>
                  </a:lnTo>
                  <a:lnTo>
                    <a:pt x="417195" y="200660"/>
                  </a:lnTo>
                  <a:lnTo>
                    <a:pt x="420370" y="237490"/>
                  </a:lnTo>
                  <a:lnTo>
                    <a:pt x="419735" y="256540"/>
                  </a:lnTo>
                  <a:lnTo>
                    <a:pt x="405765" y="308610"/>
                  </a:lnTo>
                  <a:lnTo>
                    <a:pt x="377825" y="355600"/>
                  </a:lnTo>
                  <a:lnTo>
                    <a:pt x="337820" y="389890"/>
                  </a:lnTo>
                  <a:lnTo>
                    <a:pt x="322580" y="400050"/>
                  </a:lnTo>
                  <a:lnTo>
                    <a:pt x="306705" y="406400"/>
                  </a:lnTo>
                  <a:lnTo>
                    <a:pt x="289560" y="412750"/>
                  </a:lnTo>
                  <a:lnTo>
                    <a:pt x="271780" y="419100"/>
                  </a:lnTo>
                  <a:lnTo>
                    <a:pt x="253365" y="420370"/>
                  </a:lnTo>
                  <a:lnTo>
                    <a:pt x="318770" y="420370"/>
                  </a:lnTo>
                  <a:lnTo>
                    <a:pt x="363855" y="393700"/>
                  </a:lnTo>
                  <a:lnTo>
                    <a:pt x="391160" y="364490"/>
                  </a:lnTo>
                  <a:lnTo>
                    <a:pt x="412750" y="332740"/>
                  </a:lnTo>
                  <a:lnTo>
                    <a:pt x="427990" y="295910"/>
                  </a:lnTo>
                  <a:lnTo>
                    <a:pt x="436245" y="257810"/>
                  </a:lnTo>
                  <a:lnTo>
                    <a:pt x="437515" y="237490"/>
                  </a:lnTo>
                  <a:lnTo>
                    <a:pt x="437515" y="234950"/>
                  </a:lnTo>
                  <a:lnTo>
                    <a:pt x="433705" y="196850"/>
                  </a:lnTo>
                  <a:lnTo>
                    <a:pt x="421640" y="158750"/>
                  </a:lnTo>
                  <a:lnTo>
                    <a:pt x="403225" y="123190"/>
                  </a:lnTo>
                  <a:lnTo>
                    <a:pt x="378460" y="95250"/>
                  </a:lnTo>
                  <a:lnTo>
                    <a:pt x="364490" y="80010"/>
                  </a:lnTo>
                  <a:lnTo>
                    <a:pt x="348615" y="69850"/>
                  </a:lnTo>
                  <a:lnTo>
                    <a:pt x="332105" y="58420"/>
                  </a:lnTo>
                  <a:lnTo>
                    <a:pt x="314325" y="50800"/>
                  </a:lnTo>
                  <a:close/>
                </a:path>
              </a:pathLst>
            </a:custGeom>
            <a:solidFill>
              <a:srgbClr val="79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36523" y="505017"/>
            <a:ext cx="7638415" cy="44382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89940" marR="123189" algn="ctr">
              <a:lnSpc>
                <a:spcPct val="100000"/>
              </a:lnSpc>
              <a:spcBef>
                <a:spcPts val="95"/>
              </a:spcBef>
            </a:pPr>
            <a:r>
              <a:rPr lang="ru-RU" sz="2800" spc="-5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sz="2800" spc="-5" dirty="0" err="1" smtClean="0">
                <a:latin typeface="Times New Roman" pitchFamily="18" charset="0"/>
                <a:cs typeface="Times New Roman" pitchFamily="18" charset="0"/>
              </a:rPr>
              <a:t>униципальное</a:t>
            </a:r>
            <a:r>
              <a:rPr sz="2800" spc="-10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бюджетное</a:t>
            </a:r>
            <a:r>
              <a:rPr sz="2800" spc="-1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дошкольное </a:t>
            </a:r>
            <a:r>
              <a:rPr sz="2800" spc="-6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образовательное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учреждение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sz="2800" spc="-5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Верхнеиндырчинское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ДОУ «Ромашка»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Апастовского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</a:p>
          <a:p>
            <a:pPr>
              <a:lnSpc>
                <a:spcPct val="100000"/>
              </a:lnSpc>
            </a:pPr>
            <a:endParaRPr sz="32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50" dirty="0">
              <a:latin typeface="Georgia"/>
              <a:cs typeface="Georgia"/>
            </a:endParaRPr>
          </a:p>
          <a:p>
            <a:pPr marL="245745" marR="241935" indent="574675">
              <a:lnSpc>
                <a:spcPct val="101800"/>
              </a:lnSpc>
              <a:tabLst>
                <a:tab pos="4489450" algn="l"/>
                <a:tab pos="4540885" algn="l"/>
                <a:tab pos="4958715" algn="l"/>
              </a:tabLst>
            </a:pPr>
            <a:r>
              <a:rPr sz="2600" b="1" spc="100" dirty="0">
                <a:solidFill>
                  <a:srgbClr val="FF0000"/>
                </a:solidFill>
                <a:latin typeface="Times New Roman"/>
                <a:cs typeface="Times New Roman"/>
              </a:rPr>
              <a:t>«</a:t>
            </a:r>
            <a:r>
              <a:rPr sz="2800" b="1" spc="100" dirty="0">
                <a:solidFill>
                  <a:srgbClr val="C00000"/>
                </a:solidFill>
                <a:latin typeface="Times New Roman"/>
                <a:cs typeface="Times New Roman"/>
              </a:rPr>
              <a:t>ОЗНАКОМЛЕНИЕ		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С	</a:t>
            </a:r>
            <a:r>
              <a:rPr sz="2800" b="1" spc="145" dirty="0">
                <a:solidFill>
                  <a:srgbClr val="C00000"/>
                </a:solidFill>
                <a:latin typeface="Times New Roman"/>
                <a:cs typeface="Times New Roman"/>
              </a:rPr>
              <a:t>ОСНОВНОЙ </a:t>
            </a:r>
            <a:r>
              <a:rPr sz="2800" b="1" spc="1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190" dirty="0">
                <a:solidFill>
                  <a:srgbClr val="C00000"/>
                </a:solidFill>
                <a:latin typeface="Times New Roman"/>
                <a:cs typeface="Times New Roman"/>
              </a:rPr>
              <a:t>О</a:t>
            </a:r>
            <a:r>
              <a:rPr sz="2800" b="1" spc="195" dirty="0">
                <a:solidFill>
                  <a:srgbClr val="C00000"/>
                </a:solidFill>
                <a:latin typeface="Times New Roman"/>
                <a:cs typeface="Times New Roman"/>
              </a:rPr>
              <a:t>Б</a:t>
            </a:r>
            <a:r>
              <a:rPr sz="2800" b="1" spc="190" dirty="0">
                <a:solidFill>
                  <a:srgbClr val="C00000"/>
                </a:solidFill>
                <a:latin typeface="Times New Roman"/>
                <a:cs typeface="Times New Roman"/>
              </a:rPr>
              <a:t>РА</a:t>
            </a:r>
            <a:r>
              <a:rPr sz="2800" b="1" spc="195" dirty="0">
                <a:solidFill>
                  <a:srgbClr val="C00000"/>
                </a:solidFill>
                <a:latin typeface="Times New Roman"/>
                <a:cs typeface="Times New Roman"/>
              </a:rPr>
              <a:t>З</a:t>
            </a:r>
            <a:r>
              <a:rPr sz="2800" b="1" spc="190" dirty="0">
                <a:solidFill>
                  <a:srgbClr val="C00000"/>
                </a:solidFill>
                <a:latin typeface="Times New Roman"/>
                <a:cs typeface="Times New Roman"/>
              </a:rPr>
              <a:t>ОВАТ</a:t>
            </a:r>
            <a:r>
              <a:rPr sz="2800" b="1" spc="200" dirty="0">
                <a:solidFill>
                  <a:srgbClr val="C00000"/>
                </a:solidFill>
                <a:latin typeface="Times New Roman"/>
                <a:cs typeface="Times New Roman"/>
              </a:rPr>
              <a:t>ЕЛ</a:t>
            </a:r>
            <a:r>
              <a:rPr sz="2800" b="1" spc="195" dirty="0">
                <a:solidFill>
                  <a:srgbClr val="C00000"/>
                </a:solidFill>
                <a:latin typeface="Times New Roman"/>
                <a:cs typeface="Times New Roman"/>
              </a:rPr>
              <a:t>Ь</a:t>
            </a:r>
            <a:r>
              <a:rPr sz="2800" b="1" spc="190" dirty="0">
                <a:solidFill>
                  <a:srgbClr val="C00000"/>
                </a:solidFill>
                <a:latin typeface="Times New Roman"/>
                <a:cs typeface="Times New Roman"/>
              </a:rPr>
              <a:t>НО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Й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800" b="1" spc="165" dirty="0">
                <a:solidFill>
                  <a:srgbClr val="C00000"/>
                </a:solidFill>
                <a:latin typeface="Times New Roman"/>
                <a:cs typeface="Times New Roman"/>
              </a:rPr>
              <a:t>П</a:t>
            </a:r>
            <a:r>
              <a:rPr sz="2800" b="1" spc="180" dirty="0">
                <a:solidFill>
                  <a:srgbClr val="C00000"/>
                </a:solidFill>
                <a:latin typeface="Times New Roman"/>
                <a:cs typeface="Times New Roman"/>
              </a:rPr>
              <a:t>Р</a:t>
            </a:r>
            <a:r>
              <a:rPr sz="2800" b="1" spc="165" dirty="0">
                <a:solidFill>
                  <a:srgbClr val="C00000"/>
                </a:solidFill>
                <a:latin typeface="Times New Roman"/>
                <a:cs typeface="Times New Roman"/>
              </a:rPr>
              <a:t>О</a:t>
            </a:r>
            <a:r>
              <a:rPr sz="2800" b="1" spc="180" dirty="0">
                <a:solidFill>
                  <a:srgbClr val="C00000"/>
                </a:solidFill>
                <a:latin typeface="Times New Roman"/>
                <a:cs typeface="Times New Roman"/>
              </a:rPr>
              <a:t>ГР</a:t>
            </a:r>
            <a:r>
              <a:rPr sz="2800" b="1" spc="165" dirty="0">
                <a:solidFill>
                  <a:srgbClr val="C00000"/>
                </a:solidFill>
                <a:latin typeface="Times New Roman"/>
                <a:cs typeface="Times New Roman"/>
              </a:rPr>
              <a:t>А</a:t>
            </a:r>
            <a:r>
              <a:rPr sz="2800" b="1" spc="170" dirty="0">
                <a:solidFill>
                  <a:srgbClr val="C00000"/>
                </a:solidFill>
                <a:latin typeface="Times New Roman"/>
                <a:cs typeface="Times New Roman"/>
              </a:rPr>
              <a:t>М</a:t>
            </a:r>
            <a:r>
              <a:rPr sz="2800" b="1" spc="185" dirty="0">
                <a:solidFill>
                  <a:srgbClr val="C00000"/>
                </a:solidFill>
                <a:latin typeface="Times New Roman"/>
                <a:cs typeface="Times New Roman"/>
              </a:rPr>
              <a:t>М</a:t>
            </a:r>
            <a:r>
              <a:rPr sz="2800" b="1" spc="180" dirty="0">
                <a:solidFill>
                  <a:srgbClr val="C00000"/>
                </a:solidFill>
                <a:latin typeface="Times New Roman"/>
                <a:cs typeface="Times New Roman"/>
              </a:rPr>
              <a:t>О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Й</a:t>
            </a:r>
            <a:endParaRPr sz="2800" dirty="0">
              <a:latin typeface="Times New Roman"/>
              <a:cs typeface="Times New Roman"/>
            </a:endParaRPr>
          </a:p>
          <a:p>
            <a:pPr algn="ctr">
              <a:lnSpc>
                <a:spcPts val="3335"/>
              </a:lnSpc>
              <a:spcBef>
                <a:spcPts val="35"/>
              </a:spcBef>
            </a:pPr>
            <a:r>
              <a:rPr sz="2800" b="1" spc="165" dirty="0">
                <a:solidFill>
                  <a:srgbClr val="C00000"/>
                </a:solidFill>
                <a:latin typeface="Times New Roman"/>
                <a:cs typeface="Times New Roman"/>
              </a:rPr>
              <a:t>ДОШКОЛЬНОГО</a:t>
            </a:r>
            <a:endParaRPr sz="2800" dirty="0">
              <a:latin typeface="Times New Roman"/>
              <a:cs typeface="Times New Roman"/>
            </a:endParaRPr>
          </a:p>
          <a:p>
            <a:pPr algn="ctr">
              <a:lnSpc>
                <a:spcPts val="3335"/>
              </a:lnSpc>
              <a:tabLst>
                <a:tab pos="4593590" algn="l"/>
              </a:tabLst>
            </a:pPr>
            <a:r>
              <a:rPr sz="2800" b="1" spc="180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ОБРАЗОВАТЕЛЬНОГО	</a:t>
            </a:r>
            <a:r>
              <a:rPr sz="2800" b="1" spc="165" dirty="0">
                <a:solidFill>
                  <a:srgbClr val="C00000"/>
                </a:solidFill>
                <a:latin typeface="Times New Roman"/>
                <a:cs typeface="Times New Roman"/>
              </a:rPr>
              <a:t>УЧРЕЖДЕНИЯ</a:t>
            </a:r>
            <a:r>
              <a:rPr sz="2600" b="1" spc="165" dirty="0">
                <a:solidFill>
                  <a:srgbClr val="FF0000"/>
                </a:solidFill>
                <a:latin typeface="Times New Roman"/>
                <a:cs typeface="Times New Roman"/>
              </a:rPr>
              <a:t>»</a:t>
            </a:r>
            <a:endParaRPr sz="26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99233" y="409702"/>
            <a:ext cx="513461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b="0" spc="-5" dirty="0">
                <a:solidFill>
                  <a:srgbClr val="799599"/>
                </a:solidFill>
                <a:latin typeface="Georgia"/>
                <a:cs typeface="Georgia"/>
              </a:rPr>
              <a:t>Образовательные</a:t>
            </a:r>
            <a:r>
              <a:rPr sz="3300" b="0" spc="-145" dirty="0">
                <a:solidFill>
                  <a:srgbClr val="799599"/>
                </a:solidFill>
                <a:latin typeface="Georgia"/>
                <a:cs typeface="Georgia"/>
              </a:rPr>
              <a:t> </a:t>
            </a:r>
            <a:r>
              <a:rPr sz="3300" b="0" spc="-5" dirty="0">
                <a:solidFill>
                  <a:srgbClr val="799599"/>
                </a:solidFill>
                <a:latin typeface="Georgia"/>
                <a:cs typeface="Georgia"/>
              </a:rPr>
              <a:t>области</a:t>
            </a:r>
            <a:endParaRPr sz="330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8968" y="1333245"/>
            <a:ext cx="3888740" cy="12903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8290" indent="-276225" algn="just">
              <a:lnSpc>
                <a:spcPts val="1595"/>
              </a:lnSpc>
              <a:spcBef>
                <a:spcPts val="105"/>
              </a:spcBef>
              <a:buClr>
                <a:srgbClr val="D16046"/>
              </a:buClr>
              <a:buSzPct val="82142"/>
              <a:buFont typeface="Segoe UI Symbol"/>
              <a:buChar char="⚫"/>
              <a:tabLst>
                <a:tab pos="288925" algn="l"/>
              </a:tabLst>
            </a:pPr>
            <a:r>
              <a:rPr sz="1400" b="1" spc="-5" dirty="0">
                <a:solidFill>
                  <a:srgbClr val="6D2D9F"/>
                </a:solidFill>
                <a:latin typeface="Georgia"/>
                <a:cs typeface="Georgia"/>
              </a:rPr>
              <a:t>Художественно-эстетическое</a:t>
            </a:r>
            <a:endParaRPr sz="1400">
              <a:latin typeface="Georgia"/>
              <a:cs typeface="Georgia"/>
            </a:endParaRPr>
          </a:p>
          <a:p>
            <a:pPr marL="288290" marR="5080" algn="just">
              <a:lnSpc>
                <a:spcPct val="80500"/>
              </a:lnSpc>
              <a:spcBef>
                <a:spcPts val="240"/>
              </a:spcBef>
              <a:tabLst>
                <a:tab pos="1946275" algn="l"/>
              </a:tabLst>
            </a:pPr>
            <a:r>
              <a:rPr sz="1400" b="1" dirty="0">
                <a:solidFill>
                  <a:srgbClr val="6D2D9F"/>
                </a:solidFill>
                <a:latin typeface="Georgia"/>
                <a:cs typeface="Georgia"/>
              </a:rPr>
              <a:t>развитие</a:t>
            </a:r>
            <a:r>
              <a:rPr sz="1400" b="1" spc="5" dirty="0">
                <a:solidFill>
                  <a:srgbClr val="6D2D9F"/>
                </a:solidFill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предполагает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развитие </a:t>
            </a:r>
            <a:r>
              <a:rPr sz="1400" spc="-32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предпосылок	</a:t>
            </a:r>
            <a:r>
              <a:rPr sz="1400" spc="-10" dirty="0">
                <a:latin typeface="Georgia"/>
                <a:cs typeface="Georgia"/>
              </a:rPr>
              <a:t>ценностно-смыслового </a:t>
            </a:r>
            <a:r>
              <a:rPr sz="1400" spc="-33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восприятия</a:t>
            </a:r>
            <a:r>
              <a:rPr sz="1400" dirty="0">
                <a:latin typeface="Georgia"/>
                <a:cs typeface="Georgia"/>
              </a:rPr>
              <a:t> и</a:t>
            </a:r>
            <a:r>
              <a:rPr sz="1400" spc="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понимания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произведений 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искусства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(словесного,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музыкального, </a:t>
            </a:r>
            <a:r>
              <a:rPr sz="1400" spc="-32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изобразительного),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мира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природы; 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становление</a:t>
            </a:r>
            <a:r>
              <a:rPr sz="1400" spc="22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эстетического</a:t>
            </a:r>
            <a:r>
              <a:rPr sz="1400" spc="22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отношения</a:t>
            </a:r>
            <a:r>
              <a:rPr sz="1400" spc="215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к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86685" y="2555875"/>
            <a:ext cx="5060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Georgia"/>
                <a:cs typeface="Georgia"/>
              </a:rPr>
              <a:t>м</a:t>
            </a:r>
            <a:r>
              <a:rPr sz="1400" spc="5" dirty="0">
                <a:latin typeface="Georgia"/>
                <a:cs typeface="Georgia"/>
              </a:rPr>
              <a:t>и</a:t>
            </a:r>
            <a:r>
              <a:rPr sz="1400" spc="-15" dirty="0">
                <a:latin typeface="Georgia"/>
                <a:cs typeface="Georgia"/>
              </a:rPr>
              <a:t>р</a:t>
            </a:r>
            <a:r>
              <a:rPr sz="1400" spc="-10" dirty="0">
                <a:latin typeface="Georgia"/>
                <a:cs typeface="Georgia"/>
              </a:rPr>
              <a:t>у</a:t>
            </a:r>
            <a:r>
              <a:rPr sz="1400" dirty="0">
                <a:latin typeface="Georgia"/>
                <a:cs typeface="Georgia"/>
              </a:rPr>
              <a:t>;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91739" y="2555875"/>
            <a:ext cx="12744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Georgia"/>
                <a:cs typeface="Georgia"/>
              </a:rPr>
              <a:t>формирование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4812" y="2555875"/>
            <a:ext cx="3611879" cy="4102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510"/>
              </a:lnSpc>
              <a:spcBef>
                <a:spcPts val="105"/>
              </a:spcBef>
            </a:pPr>
            <a:r>
              <a:rPr sz="1400" spc="-5" dirty="0">
                <a:latin typeface="Georgia"/>
                <a:cs typeface="Georgia"/>
              </a:rPr>
              <a:t>окружающему</a:t>
            </a:r>
            <a:endParaRPr sz="1400">
              <a:latin typeface="Georgia"/>
              <a:cs typeface="Georgia"/>
            </a:endParaRPr>
          </a:p>
          <a:p>
            <a:pPr marL="12700">
              <a:lnSpc>
                <a:spcPts val="1510"/>
              </a:lnSpc>
              <a:tabLst>
                <a:tab pos="1402715" algn="l"/>
                <a:tab pos="2841625" algn="l"/>
                <a:tab pos="3119120" algn="l"/>
              </a:tabLst>
            </a:pPr>
            <a:r>
              <a:rPr sz="1400" spc="-5" dirty="0">
                <a:latin typeface="Georgia"/>
                <a:cs typeface="Georgia"/>
              </a:rPr>
              <a:t>элем</a:t>
            </a:r>
            <a:r>
              <a:rPr sz="1400" dirty="0">
                <a:latin typeface="Georgia"/>
                <a:cs typeface="Georgia"/>
              </a:rPr>
              <a:t>ен</a:t>
            </a:r>
            <a:r>
              <a:rPr sz="1400" spc="-5" dirty="0">
                <a:latin typeface="Georgia"/>
                <a:cs typeface="Georgia"/>
              </a:rPr>
              <a:t>т</a:t>
            </a:r>
            <a:r>
              <a:rPr sz="1400" spc="-15" dirty="0">
                <a:latin typeface="Georgia"/>
                <a:cs typeface="Georgia"/>
              </a:rPr>
              <a:t>а</a:t>
            </a:r>
            <a:r>
              <a:rPr sz="1400" spc="-5" dirty="0">
                <a:latin typeface="Georgia"/>
                <a:cs typeface="Georgia"/>
              </a:rPr>
              <a:t>рны</a:t>
            </a:r>
            <a:r>
              <a:rPr sz="1400" dirty="0">
                <a:latin typeface="Georgia"/>
                <a:cs typeface="Georgia"/>
              </a:rPr>
              <a:t>х	</a:t>
            </a:r>
            <a:r>
              <a:rPr sz="1400" spc="-20" dirty="0">
                <a:latin typeface="Georgia"/>
                <a:cs typeface="Georgia"/>
              </a:rPr>
              <a:t>п</a:t>
            </a:r>
            <a:r>
              <a:rPr sz="1400" spc="-5" dirty="0">
                <a:latin typeface="Georgia"/>
                <a:cs typeface="Georgia"/>
              </a:rPr>
              <a:t>р</a:t>
            </a:r>
            <a:r>
              <a:rPr sz="1400" spc="5" dirty="0">
                <a:latin typeface="Georgia"/>
                <a:cs typeface="Georgia"/>
              </a:rPr>
              <a:t>е</a:t>
            </a:r>
            <a:r>
              <a:rPr sz="1400" spc="-5" dirty="0">
                <a:latin typeface="Georgia"/>
                <a:cs typeface="Georgia"/>
              </a:rPr>
              <a:t>дст</a:t>
            </a:r>
            <a:r>
              <a:rPr sz="1400" spc="-15" dirty="0">
                <a:latin typeface="Georgia"/>
                <a:cs typeface="Georgia"/>
              </a:rPr>
              <a:t>а</a:t>
            </a:r>
            <a:r>
              <a:rPr sz="1400" dirty="0">
                <a:latin typeface="Georgia"/>
                <a:cs typeface="Georgia"/>
              </a:rPr>
              <a:t>в</a:t>
            </a:r>
            <a:r>
              <a:rPr sz="1400" spc="-5" dirty="0">
                <a:latin typeface="Georgia"/>
                <a:cs typeface="Georgia"/>
              </a:rPr>
              <a:t>л</a:t>
            </a:r>
            <a:r>
              <a:rPr sz="1400" dirty="0">
                <a:latin typeface="Georgia"/>
                <a:cs typeface="Georgia"/>
              </a:rPr>
              <a:t>е</a:t>
            </a:r>
            <a:r>
              <a:rPr sz="1400" spc="-20" dirty="0">
                <a:latin typeface="Georgia"/>
                <a:cs typeface="Georgia"/>
              </a:rPr>
              <a:t>н</a:t>
            </a:r>
            <a:r>
              <a:rPr sz="1400" dirty="0">
                <a:latin typeface="Georgia"/>
                <a:cs typeface="Georgia"/>
              </a:rPr>
              <a:t>ий	о	ви</a:t>
            </a:r>
            <a:r>
              <a:rPr sz="1400" spc="-5" dirty="0">
                <a:latin typeface="Georgia"/>
                <a:cs typeface="Georgia"/>
              </a:rPr>
              <a:t>д</a:t>
            </a:r>
            <a:r>
              <a:rPr sz="1400" spc="-15" dirty="0">
                <a:latin typeface="Georgia"/>
                <a:cs typeface="Georgia"/>
              </a:rPr>
              <a:t>а</a:t>
            </a:r>
            <a:r>
              <a:rPr sz="1400" dirty="0">
                <a:latin typeface="Georgia"/>
                <a:cs typeface="Georgia"/>
              </a:rPr>
              <a:t>х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44951" y="2898775"/>
            <a:ext cx="7150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Georgia"/>
                <a:cs typeface="Georgia"/>
              </a:rPr>
              <a:t>музыки,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4812" y="2898775"/>
            <a:ext cx="3611245" cy="412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520"/>
              </a:lnSpc>
              <a:spcBef>
                <a:spcPts val="105"/>
              </a:spcBef>
              <a:tabLst>
                <a:tab pos="1405255" algn="l"/>
              </a:tabLst>
            </a:pPr>
            <a:r>
              <a:rPr sz="1400" spc="-5" dirty="0">
                <a:latin typeface="Georgia"/>
                <a:cs typeface="Georgia"/>
              </a:rPr>
              <a:t>искусства;	восприятие</a:t>
            </a:r>
            <a:endParaRPr sz="1400">
              <a:latin typeface="Georgia"/>
              <a:cs typeface="Georgia"/>
            </a:endParaRPr>
          </a:p>
          <a:p>
            <a:pPr marL="12700">
              <a:lnSpc>
                <a:spcPts val="1520"/>
              </a:lnSpc>
            </a:pPr>
            <a:r>
              <a:rPr sz="1400" spc="-5" dirty="0">
                <a:latin typeface="Georgia"/>
                <a:cs typeface="Georgia"/>
              </a:rPr>
              <a:t>художественной</a:t>
            </a:r>
            <a:r>
              <a:rPr sz="1400" spc="54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литературы,</a:t>
            </a:r>
            <a:r>
              <a:rPr sz="1400" spc="56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фольклора;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4812" y="3241929"/>
            <a:ext cx="1408430" cy="39370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 marR="5080">
              <a:lnSpc>
                <a:spcPct val="72100"/>
              </a:lnSpc>
              <a:spcBef>
                <a:spcPts val="570"/>
              </a:spcBef>
            </a:pPr>
            <a:r>
              <a:rPr sz="1400" spc="-5" dirty="0">
                <a:latin typeface="Georgia"/>
                <a:cs typeface="Georgia"/>
              </a:rPr>
              <a:t>сти</a:t>
            </a:r>
            <a:r>
              <a:rPr sz="1400" spc="-10" dirty="0">
                <a:latin typeface="Georgia"/>
                <a:cs typeface="Georgia"/>
              </a:rPr>
              <a:t>м</a:t>
            </a:r>
            <a:r>
              <a:rPr sz="1400" dirty="0">
                <a:latin typeface="Georgia"/>
                <a:cs typeface="Georgia"/>
              </a:rPr>
              <a:t>у</a:t>
            </a:r>
            <a:r>
              <a:rPr sz="1400" spc="-15" dirty="0">
                <a:latin typeface="Georgia"/>
                <a:cs typeface="Georgia"/>
              </a:rPr>
              <a:t>л</a:t>
            </a:r>
            <a:r>
              <a:rPr sz="1400" dirty="0">
                <a:latin typeface="Georgia"/>
                <a:cs typeface="Georgia"/>
              </a:rPr>
              <a:t>и</a:t>
            </a:r>
            <a:r>
              <a:rPr sz="1400" spc="-5" dirty="0">
                <a:latin typeface="Georgia"/>
                <a:cs typeface="Georgia"/>
              </a:rPr>
              <a:t>р</a:t>
            </a:r>
            <a:r>
              <a:rPr sz="1400" spc="-15" dirty="0">
                <a:latin typeface="Georgia"/>
                <a:cs typeface="Georgia"/>
              </a:rPr>
              <a:t>о</a:t>
            </a:r>
            <a:r>
              <a:rPr sz="1400" dirty="0">
                <a:latin typeface="Georgia"/>
                <a:cs typeface="Georgia"/>
              </a:rPr>
              <a:t>ван</a:t>
            </a:r>
            <a:r>
              <a:rPr sz="1400" spc="-10" dirty="0">
                <a:latin typeface="Georgia"/>
                <a:cs typeface="Georgia"/>
              </a:rPr>
              <a:t>и</a:t>
            </a:r>
            <a:r>
              <a:rPr sz="1400" dirty="0">
                <a:latin typeface="Georgia"/>
                <a:cs typeface="Georgia"/>
              </a:rPr>
              <a:t>е  </a:t>
            </a:r>
            <a:r>
              <a:rPr sz="1400" spc="-5" dirty="0">
                <a:latin typeface="Georgia"/>
                <a:cs typeface="Georgia"/>
              </a:rPr>
              <a:t>персонажам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53054" y="3241929"/>
            <a:ext cx="1408430" cy="39370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 marR="5080" indent="81915">
              <a:lnSpc>
                <a:spcPct val="72100"/>
              </a:lnSpc>
              <a:spcBef>
                <a:spcPts val="570"/>
              </a:spcBef>
            </a:pPr>
            <a:r>
              <a:rPr sz="1400" spc="-10" dirty="0">
                <a:latin typeface="Georgia"/>
                <a:cs typeface="Georgia"/>
              </a:rPr>
              <a:t>сопереживания </a:t>
            </a:r>
            <a:r>
              <a:rPr sz="1400" spc="-325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ху</a:t>
            </a:r>
            <a:r>
              <a:rPr sz="1400" spc="-5" dirty="0">
                <a:latin typeface="Georgia"/>
                <a:cs typeface="Georgia"/>
              </a:rPr>
              <a:t>дожес</a:t>
            </a:r>
            <a:r>
              <a:rPr sz="1400" spc="-15" dirty="0">
                <a:latin typeface="Georgia"/>
                <a:cs typeface="Georgia"/>
              </a:rPr>
              <a:t>т</a:t>
            </a:r>
            <a:r>
              <a:rPr sz="1400" dirty="0">
                <a:latin typeface="Georgia"/>
                <a:cs typeface="Georgia"/>
              </a:rPr>
              <a:t>вен</a:t>
            </a:r>
            <a:r>
              <a:rPr sz="1400" spc="-20" dirty="0">
                <a:latin typeface="Georgia"/>
                <a:cs typeface="Georgia"/>
              </a:rPr>
              <a:t>н</a:t>
            </a:r>
            <a:r>
              <a:rPr sz="1400" dirty="0">
                <a:latin typeface="Georgia"/>
                <a:cs typeface="Georgia"/>
              </a:rPr>
              <a:t>ых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54812" y="3574160"/>
            <a:ext cx="3610610" cy="747395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 marR="5080" algn="just">
              <a:lnSpc>
                <a:spcPct val="79300"/>
              </a:lnSpc>
              <a:spcBef>
                <a:spcPts val="450"/>
              </a:spcBef>
              <a:tabLst>
                <a:tab pos="2576195" algn="l"/>
              </a:tabLst>
            </a:pPr>
            <a:r>
              <a:rPr sz="1400" spc="-5" dirty="0">
                <a:latin typeface="Georgia"/>
                <a:cs typeface="Georgia"/>
              </a:rPr>
              <a:t>про</a:t>
            </a:r>
            <a:r>
              <a:rPr sz="1400" dirty="0">
                <a:latin typeface="Georgia"/>
                <a:cs typeface="Georgia"/>
              </a:rPr>
              <a:t>и</a:t>
            </a:r>
            <a:r>
              <a:rPr sz="1400" spc="-10" dirty="0">
                <a:latin typeface="Georgia"/>
                <a:cs typeface="Georgia"/>
              </a:rPr>
              <a:t>зв</a:t>
            </a:r>
            <a:r>
              <a:rPr sz="1400" dirty="0">
                <a:latin typeface="Georgia"/>
                <a:cs typeface="Georgia"/>
              </a:rPr>
              <a:t>е</a:t>
            </a:r>
            <a:r>
              <a:rPr sz="1400" spc="-5" dirty="0">
                <a:latin typeface="Georgia"/>
                <a:cs typeface="Georgia"/>
              </a:rPr>
              <a:t>д</a:t>
            </a:r>
            <a:r>
              <a:rPr sz="1400" dirty="0">
                <a:latin typeface="Georgia"/>
                <a:cs typeface="Georgia"/>
              </a:rPr>
              <a:t>е</a:t>
            </a:r>
            <a:r>
              <a:rPr sz="1400" spc="-20" dirty="0">
                <a:latin typeface="Georgia"/>
                <a:cs typeface="Georgia"/>
              </a:rPr>
              <a:t>н</a:t>
            </a:r>
            <a:r>
              <a:rPr sz="1400" dirty="0">
                <a:latin typeface="Georgia"/>
                <a:cs typeface="Georgia"/>
              </a:rPr>
              <a:t>и</a:t>
            </a:r>
            <a:r>
              <a:rPr sz="1400" spc="-10" dirty="0">
                <a:latin typeface="Georgia"/>
                <a:cs typeface="Georgia"/>
              </a:rPr>
              <a:t>й</a:t>
            </a:r>
            <a:r>
              <a:rPr sz="1400" dirty="0">
                <a:latin typeface="Georgia"/>
                <a:cs typeface="Georgia"/>
              </a:rPr>
              <a:t>;	</a:t>
            </a:r>
            <a:r>
              <a:rPr sz="1400" spc="-15" dirty="0">
                <a:latin typeface="Georgia"/>
                <a:cs typeface="Georgia"/>
              </a:rPr>
              <a:t>р</a:t>
            </a:r>
            <a:r>
              <a:rPr sz="1400" dirty="0">
                <a:latin typeface="Georgia"/>
                <a:cs typeface="Georgia"/>
              </a:rPr>
              <a:t>е</a:t>
            </a:r>
            <a:r>
              <a:rPr sz="1400" spc="-10" dirty="0">
                <a:latin typeface="Georgia"/>
                <a:cs typeface="Georgia"/>
              </a:rPr>
              <a:t>а</a:t>
            </a:r>
            <a:r>
              <a:rPr sz="1400" spc="-15" dirty="0">
                <a:latin typeface="Georgia"/>
                <a:cs typeface="Georgia"/>
              </a:rPr>
              <a:t>л</a:t>
            </a:r>
            <a:r>
              <a:rPr sz="1400" dirty="0">
                <a:latin typeface="Georgia"/>
                <a:cs typeface="Georgia"/>
              </a:rPr>
              <a:t>и</a:t>
            </a:r>
            <a:r>
              <a:rPr sz="1400" spc="-20" dirty="0">
                <a:latin typeface="Georgia"/>
                <a:cs typeface="Georgia"/>
              </a:rPr>
              <a:t>з</a:t>
            </a:r>
            <a:r>
              <a:rPr sz="1400" dirty="0">
                <a:latin typeface="Georgia"/>
                <a:cs typeface="Georgia"/>
              </a:rPr>
              <a:t>а</a:t>
            </a:r>
            <a:r>
              <a:rPr sz="1400" spc="-20" dirty="0">
                <a:latin typeface="Georgia"/>
                <a:cs typeface="Georgia"/>
              </a:rPr>
              <a:t>ц</a:t>
            </a:r>
            <a:r>
              <a:rPr sz="1400" dirty="0">
                <a:latin typeface="Georgia"/>
                <a:cs typeface="Georgia"/>
              </a:rPr>
              <a:t>ию  </a:t>
            </a:r>
            <a:r>
              <a:rPr sz="1400" spc="-5" dirty="0">
                <a:latin typeface="Georgia"/>
                <a:cs typeface="Georgia"/>
              </a:rPr>
              <a:t>самостоятельной творческой деятельности </a:t>
            </a:r>
            <a:r>
              <a:rPr sz="1400" spc="-32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детей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(изобразительной,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конструктивно- </a:t>
            </a:r>
            <a:r>
              <a:rPr sz="1400" spc="-32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модельной,</a:t>
            </a:r>
            <a:r>
              <a:rPr sz="1400" spc="-4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музыкальной</a:t>
            </a:r>
            <a:r>
              <a:rPr sz="1400" spc="-20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и </a:t>
            </a:r>
            <a:r>
              <a:rPr sz="1400" spc="-5" dirty="0">
                <a:latin typeface="Georgia"/>
                <a:cs typeface="Georgia"/>
              </a:rPr>
              <a:t>др.).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24780" y="1340865"/>
            <a:ext cx="4124960" cy="416941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88290" marR="426084" indent="-276225">
              <a:lnSpc>
                <a:spcPct val="82900"/>
              </a:lnSpc>
              <a:spcBef>
                <a:spcPts val="390"/>
              </a:spcBef>
              <a:buClr>
                <a:srgbClr val="D16046"/>
              </a:buClr>
              <a:buSzPct val="82142"/>
              <a:buFont typeface="Segoe UI Symbol"/>
              <a:buChar char="⚫"/>
              <a:tabLst>
                <a:tab pos="288290" algn="l"/>
                <a:tab pos="288925" algn="l"/>
              </a:tabLst>
            </a:pPr>
            <a:r>
              <a:rPr sz="1400" b="1" dirty="0">
                <a:solidFill>
                  <a:srgbClr val="6D2D9F"/>
                </a:solidFill>
                <a:latin typeface="Georgia"/>
                <a:cs typeface="Georgia"/>
              </a:rPr>
              <a:t>Физическое </a:t>
            </a:r>
            <a:r>
              <a:rPr sz="1400" b="1" spc="-5" dirty="0">
                <a:solidFill>
                  <a:srgbClr val="6D2D9F"/>
                </a:solidFill>
                <a:latin typeface="Georgia"/>
                <a:cs typeface="Georgia"/>
              </a:rPr>
              <a:t>развитие включает </a:t>
            </a:r>
            <a:r>
              <a:rPr sz="1400" b="1" dirty="0">
                <a:solidFill>
                  <a:srgbClr val="6D2D9F"/>
                </a:solidFill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приобретение опыта </a:t>
            </a:r>
            <a:r>
              <a:rPr sz="1400" dirty="0">
                <a:latin typeface="Georgia"/>
                <a:cs typeface="Georgia"/>
              </a:rPr>
              <a:t>в </a:t>
            </a:r>
            <a:r>
              <a:rPr sz="1400" spc="-5" dirty="0">
                <a:latin typeface="Georgia"/>
                <a:cs typeface="Georgia"/>
              </a:rPr>
              <a:t>следующих видах </a:t>
            </a:r>
            <a:r>
              <a:rPr sz="1400" spc="-325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деятельности</a:t>
            </a:r>
            <a:r>
              <a:rPr sz="1400" spc="-2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детей:</a:t>
            </a:r>
            <a:r>
              <a:rPr sz="1400" spc="-1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двигательной,</a:t>
            </a:r>
            <a:r>
              <a:rPr sz="1400" spc="-10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в</a:t>
            </a:r>
            <a:r>
              <a:rPr sz="1400" spc="-25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том</a:t>
            </a:r>
            <a:endParaRPr sz="1400">
              <a:latin typeface="Georgia"/>
              <a:cs typeface="Georgia"/>
            </a:endParaRPr>
          </a:p>
          <a:p>
            <a:pPr marL="288290" marR="5080">
              <a:lnSpc>
                <a:spcPct val="79500"/>
              </a:lnSpc>
            </a:pPr>
            <a:r>
              <a:rPr sz="1400" spc="-5" dirty="0">
                <a:latin typeface="Georgia"/>
                <a:cs typeface="Georgia"/>
              </a:rPr>
              <a:t>числе</a:t>
            </a:r>
            <a:r>
              <a:rPr sz="1400" spc="-5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связанной</a:t>
            </a:r>
            <a:r>
              <a:rPr sz="1400" spc="-25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с</a:t>
            </a:r>
            <a:r>
              <a:rPr sz="1400" spc="-5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выполнением</a:t>
            </a:r>
            <a:r>
              <a:rPr sz="1400" spc="-8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упражнений, </a:t>
            </a:r>
            <a:r>
              <a:rPr sz="1400" spc="-32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направленных </a:t>
            </a:r>
            <a:r>
              <a:rPr sz="1400" dirty="0">
                <a:latin typeface="Georgia"/>
                <a:cs typeface="Georgia"/>
              </a:rPr>
              <a:t>на </a:t>
            </a:r>
            <a:r>
              <a:rPr sz="1400" spc="-5" dirty="0">
                <a:latin typeface="Georgia"/>
                <a:cs typeface="Georgia"/>
              </a:rPr>
              <a:t>развитие </a:t>
            </a:r>
            <a:r>
              <a:rPr sz="1400" dirty="0">
                <a:latin typeface="Georgia"/>
                <a:cs typeface="Georgia"/>
              </a:rPr>
              <a:t>таких </a:t>
            </a:r>
            <a:r>
              <a:rPr sz="1400" spc="-5" dirty="0">
                <a:latin typeface="Georgia"/>
                <a:cs typeface="Georgia"/>
              </a:rPr>
              <a:t>физических </a:t>
            </a:r>
            <a:r>
              <a:rPr sz="1400" spc="-32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качеств, как координация </a:t>
            </a:r>
            <a:r>
              <a:rPr sz="1400" dirty="0">
                <a:latin typeface="Georgia"/>
                <a:cs typeface="Georgia"/>
              </a:rPr>
              <a:t>и </a:t>
            </a:r>
            <a:r>
              <a:rPr sz="1400" spc="-5" dirty="0">
                <a:latin typeface="Georgia"/>
                <a:cs typeface="Georgia"/>
              </a:rPr>
              <a:t>гибкость; 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способствующих правильному</a:t>
            </a:r>
            <a:endParaRPr sz="1400">
              <a:latin typeface="Georgia"/>
              <a:cs typeface="Georgia"/>
            </a:endParaRPr>
          </a:p>
          <a:p>
            <a:pPr marL="288290" marR="179705">
              <a:lnSpc>
                <a:spcPct val="80500"/>
              </a:lnSpc>
              <a:spcBef>
                <a:spcPts val="5"/>
              </a:spcBef>
            </a:pPr>
            <a:r>
              <a:rPr sz="1400" spc="-5" dirty="0">
                <a:latin typeface="Georgia"/>
                <a:cs typeface="Georgia"/>
              </a:rPr>
              <a:t>формированию опорно-двигательной 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системы организма, развитию равновесия, 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координации движения, крупной </a:t>
            </a:r>
            <a:r>
              <a:rPr sz="1400" dirty="0">
                <a:latin typeface="Georgia"/>
                <a:cs typeface="Georgia"/>
              </a:rPr>
              <a:t>и </a:t>
            </a:r>
            <a:r>
              <a:rPr sz="1400" spc="-5" dirty="0">
                <a:latin typeface="Georgia"/>
                <a:cs typeface="Georgia"/>
              </a:rPr>
              <a:t>мелкой 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моторики</a:t>
            </a:r>
            <a:r>
              <a:rPr sz="1400" spc="-2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обеих</a:t>
            </a:r>
            <a:r>
              <a:rPr sz="1400" spc="-2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рук,</a:t>
            </a:r>
            <a:r>
              <a:rPr sz="1400" spc="-20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а</a:t>
            </a:r>
            <a:r>
              <a:rPr sz="1400" spc="-4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также</a:t>
            </a:r>
            <a:r>
              <a:rPr sz="1400" spc="-35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с</a:t>
            </a:r>
            <a:r>
              <a:rPr sz="1400" spc="-2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правильным, </a:t>
            </a:r>
            <a:r>
              <a:rPr sz="1400" spc="-325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не </a:t>
            </a:r>
            <a:r>
              <a:rPr sz="1400" spc="-5" dirty="0">
                <a:latin typeface="Georgia"/>
                <a:cs typeface="Georgia"/>
              </a:rPr>
              <a:t>наносящем ущерба организму, 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0" dirty="0">
                <a:latin typeface="Georgia"/>
                <a:cs typeface="Georgia"/>
              </a:rPr>
              <a:t>выполнением</a:t>
            </a:r>
            <a:r>
              <a:rPr sz="1400" spc="-5" dirty="0">
                <a:latin typeface="Georgia"/>
                <a:cs typeface="Georgia"/>
              </a:rPr>
              <a:t> </a:t>
            </a:r>
            <a:r>
              <a:rPr sz="1400" spc="-45" dirty="0">
                <a:latin typeface="Georgia"/>
                <a:cs typeface="Georgia"/>
              </a:rPr>
              <a:t>основных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0" dirty="0">
                <a:latin typeface="Georgia"/>
                <a:cs typeface="Georgia"/>
              </a:rPr>
              <a:t>движений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40" dirty="0">
                <a:latin typeface="Georgia"/>
                <a:cs typeface="Georgia"/>
              </a:rPr>
              <a:t>(ходьба,</a:t>
            </a:r>
            <a:endParaRPr sz="1400">
              <a:latin typeface="Georgia"/>
              <a:cs typeface="Georgia"/>
            </a:endParaRPr>
          </a:p>
          <a:p>
            <a:pPr marL="288290" marR="325120">
              <a:lnSpc>
                <a:spcPts val="1340"/>
              </a:lnSpc>
            </a:pPr>
            <a:r>
              <a:rPr sz="1400" dirty="0">
                <a:latin typeface="Georgia"/>
                <a:cs typeface="Georgia"/>
              </a:rPr>
              <a:t>бег, </a:t>
            </a:r>
            <a:r>
              <a:rPr sz="1400" spc="-5" dirty="0">
                <a:latin typeface="Georgia"/>
                <a:cs typeface="Georgia"/>
              </a:rPr>
              <a:t>мягкие прыжки, повороты </a:t>
            </a:r>
            <a:r>
              <a:rPr sz="1400" dirty="0">
                <a:latin typeface="Georgia"/>
                <a:cs typeface="Georgia"/>
              </a:rPr>
              <a:t>в </a:t>
            </a:r>
            <a:r>
              <a:rPr sz="1400" spc="-10" dirty="0">
                <a:latin typeface="Georgia"/>
                <a:cs typeface="Georgia"/>
              </a:rPr>
              <a:t>обе </a:t>
            </a:r>
            <a:r>
              <a:rPr sz="1400" spc="-5" dirty="0">
                <a:latin typeface="Georgia"/>
                <a:cs typeface="Georgia"/>
              </a:rPr>
              <a:t> стороны), формирование</a:t>
            </a:r>
            <a:r>
              <a:rPr sz="1400" dirty="0">
                <a:latin typeface="Georgia"/>
                <a:cs typeface="Georgia"/>
              </a:rPr>
              <a:t> начальных </a:t>
            </a:r>
            <a:r>
              <a:rPr sz="1400" spc="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представлений</a:t>
            </a:r>
            <a:r>
              <a:rPr sz="1400" spc="-10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о</a:t>
            </a:r>
            <a:r>
              <a:rPr sz="1400" spc="-1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некоторых</a:t>
            </a:r>
            <a:r>
              <a:rPr sz="1400" spc="-1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видах спорта,</a:t>
            </a:r>
            <a:endParaRPr sz="1400">
              <a:latin typeface="Georgia"/>
              <a:cs typeface="Georgia"/>
            </a:endParaRPr>
          </a:p>
          <a:p>
            <a:pPr marL="288290" marR="13970">
              <a:lnSpc>
                <a:spcPct val="79300"/>
              </a:lnSpc>
              <a:spcBef>
                <a:spcPts val="20"/>
              </a:spcBef>
            </a:pPr>
            <a:r>
              <a:rPr sz="1400" spc="-5" dirty="0">
                <a:latin typeface="Georgia"/>
                <a:cs typeface="Georgia"/>
              </a:rPr>
              <a:t>ов</a:t>
            </a:r>
            <a:r>
              <a:rPr sz="1400" dirty="0">
                <a:latin typeface="Georgia"/>
                <a:cs typeface="Georgia"/>
              </a:rPr>
              <a:t>ла</a:t>
            </a:r>
            <a:r>
              <a:rPr sz="1400" spc="-10" dirty="0">
                <a:latin typeface="Georgia"/>
                <a:cs typeface="Georgia"/>
              </a:rPr>
              <a:t>д</a:t>
            </a:r>
            <a:r>
              <a:rPr sz="1400" dirty="0">
                <a:latin typeface="Georgia"/>
                <a:cs typeface="Georgia"/>
              </a:rPr>
              <a:t>е</a:t>
            </a:r>
            <a:r>
              <a:rPr sz="1400" spc="-20" dirty="0">
                <a:latin typeface="Georgia"/>
                <a:cs typeface="Georgia"/>
              </a:rPr>
              <a:t>н</a:t>
            </a:r>
            <a:r>
              <a:rPr sz="1400" dirty="0">
                <a:latin typeface="Georgia"/>
                <a:cs typeface="Georgia"/>
              </a:rPr>
              <a:t>ие</a:t>
            </a:r>
            <a:r>
              <a:rPr sz="1400" spc="-7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по</a:t>
            </a:r>
            <a:r>
              <a:rPr sz="1400" spc="-20" dirty="0">
                <a:latin typeface="Georgia"/>
                <a:cs typeface="Georgia"/>
              </a:rPr>
              <a:t>д</a:t>
            </a:r>
            <a:r>
              <a:rPr sz="1400" dirty="0">
                <a:latin typeface="Georgia"/>
                <a:cs typeface="Georgia"/>
              </a:rPr>
              <a:t>ви</a:t>
            </a:r>
            <a:r>
              <a:rPr sz="1400" spc="-15" dirty="0">
                <a:latin typeface="Georgia"/>
                <a:cs typeface="Georgia"/>
              </a:rPr>
              <a:t>ж</a:t>
            </a:r>
            <a:r>
              <a:rPr sz="1400" dirty="0">
                <a:latin typeface="Georgia"/>
                <a:cs typeface="Georgia"/>
              </a:rPr>
              <a:t>ны</a:t>
            </a:r>
            <a:r>
              <a:rPr sz="1400" spc="-10" dirty="0">
                <a:latin typeface="Georgia"/>
                <a:cs typeface="Georgia"/>
              </a:rPr>
              <a:t>м</a:t>
            </a:r>
            <a:r>
              <a:rPr sz="1400" dirty="0">
                <a:latin typeface="Georgia"/>
                <a:cs typeface="Georgia"/>
              </a:rPr>
              <a:t>и</a:t>
            </a:r>
            <a:r>
              <a:rPr sz="1400" spc="-40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и</a:t>
            </a:r>
            <a:r>
              <a:rPr sz="1400" spc="-10" dirty="0">
                <a:latin typeface="Georgia"/>
                <a:cs typeface="Georgia"/>
              </a:rPr>
              <a:t>г</a:t>
            </a:r>
            <a:r>
              <a:rPr sz="1400" spc="-5" dirty="0">
                <a:latin typeface="Georgia"/>
                <a:cs typeface="Georgia"/>
              </a:rPr>
              <a:t>р</a:t>
            </a:r>
            <a:r>
              <a:rPr sz="1400" spc="-15" dirty="0">
                <a:latin typeface="Georgia"/>
                <a:cs typeface="Georgia"/>
              </a:rPr>
              <a:t>а</a:t>
            </a:r>
            <a:r>
              <a:rPr sz="1400" spc="-5" dirty="0">
                <a:latin typeface="Georgia"/>
                <a:cs typeface="Georgia"/>
              </a:rPr>
              <a:t>м</a:t>
            </a:r>
            <a:r>
              <a:rPr sz="1400" dirty="0">
                <a:latin typeface="Georgia"/>
                <a:cs typeface="Georgia"/>
              </a:rPr>
              <a:t>и</a:t>
            </a:r>
            <a:r>
              <a:rPr sz="1400" spc="-40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с</a:t>
            </a:r>
            <a:r>
              <a:rPr sz="1400" spc="-6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п</a:t>
            </a:r>
            <a:r>
              <a:rPr sz="1400" spc="-15" dirty="0">
                <a:latin typeface="Georgia"/>
                <a:cs typeface="Georgia"/>
              </a:rPr>
              <a:t>р</a:t>
            </a:r>
            <a:r>
              <a:rPr sz="1400" dirty="0">
                <a:latin typeface="Georgia"/>
                <a:cs typeface="Georgia"/>
              </a:rPr>
              <a:t>ав</a:t>
            </a:r>
            <a:r>
              <a:rPr sz="1400" spc="-10" dirty="0">
                <a:latin typeface="Georgia"/>
                <a:cs typeface="Georgia"/>
              </a:rPr>
              <a:t>и</a:t>
            </a:r>
            <a:r>
              <a:rPr sz="1400" spc="-5" dirty="0">
                <a:latin typeface="Georgia"/>
                <a:cs typeface="Georgia"/>
              </a:rPr>
              <a:t>ла</a:t>
            </a:r>
            <a:r>
              <a:rPr sz="1400" spc="-10" dirty="0">
                <a:latin typeface="Georgia"/>
                <a:cs typeface="Georgia"/>
              </a:rPr>
              <a:t>м</a:t>
            </a:r>
            <a:r>
              <a:rPr sz="1400" dirty="0">
                <a:latin typeface="Georgia"/>
                <a:cs typeface="Georgia"/>
              </a:rPr>
              <a:t>и;  </a:t>
            </a:r>
            <a:r>
              <a:rPr sz="1400" spc="-5" dirty="0">
                <a:latin typeface="Georgia"/>
                <a:cs typeface="Georgia"/>
              </a:rPr>
              <a:t>становление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целенаправленности</a:t>
            </a:r>
            <a:r>
              <a:rPr sz="1400" dirty="0">
                <a:latin typeface="Georgia"/>
                <a:cs typeface="Georgia"/>
              </a:rPr>
              <a:t> и </a:t>
            </a:r>
            <a:r>
              <a:rPr sz="1400" spc="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саморегуляции </a:t>
            </a:r>
            <a:r>
              <a:rPr sz="1400" dirty="0">
                <a:latin typeface="Georgia"/>
                <a:cs typeface="Georgia"/>
              </a:rPr>
              <a:t>в </a:t>
            </a:r>
            <a:r>
              <a:rPr sz="1400" spc="-5" dirty="0">
                <a:latin typeface="Georgia"/>
                <a:cs typeface="Georgia"/>
              </a:rPr>
              <a:t>двигательной сфере; 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становление ценностей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здорового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образа 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жизни,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овладение</a:t>
            </a:r>
            <a:r>
              <a:rPr sz="1400" spc="-1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его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элементарными</a:t>
            </a:r>
            <a:endParaRPr sz="1400">
              <a:latin typeface="Georgia"/>
              <a:cs typeface="Georgia"/>
            </a:endParaRPr>
          </a:p>
          <a:p>
            <a:pPr marL="288290">
              <a:lnSpc>
                <a:spcPts val="1160"/>
              </a:lnSpc>
            </a:pPr>
            <a:r>
              <a:rPr sz="1400" dirty="0">
                <a:latin typeface="Georgia"/>
                <a:cs typeface="Georgia"/>
              </a:rPr>
              <a:t>нормами</a:t>
            </a:r>
            <a:r>
              <a:rPr sz="1400" spc="-20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и</a:t>
            </a:r>
            <a:r>
              <a:rPr sz="1400" spc="-5" dirty="0">
                <a:latin typeface="Georgia"/>
                <a:cs typeface="Georgia"/>
              </a:rPr>
              <a:t> правилами</a:t>
            </a:r>
            <a:r>
              <a:rPr sz="1400" spc="-10" dirty="0">
                <a:latin typeface="Georgia"/>
                <a:cs typeface="Georgia"/>
              </a:rPr>
              <a:t> (в</a:t>
            </a:r>
            <a:r>
              <a:rPr sz="1400" spc="-5" dirty="0">
                <a:latin typeface="Georgia"/>
                <a:cs typeface="Georgia"/>
              </a:rPr>
              <a:t> питании,</a:t>
            </a:r>
            <a:endParaRPr sz="1400">
              <a:latin typeface="Georgia"/>
              <a:cs typeface="Georgia"/>
            </a:endParaRPr>
          </a:p>
          <a:p>
            <a:pPr marL="288290" marR="285115">
              <a:lnSpc>
                <a:spcPct val="79300"/>
              </a:lnSpc>
              <a:spcBef>
                <a:spcPts val="175"/>
              </a:spcBef>
            </a:pPr>
            <a:r>
              <a:rPr sz="1400" spc="-5" dirty="0">
                <a:latin typeface="Georgia"/>
                <a:cs typeface="Georgia"/>
              </a:rPr>
              <a:t>двигательном режиме,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закаливании,</a:t>
            </a:r>
            <a:r>
              <a:rPr sz="1400" spc="-1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при 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формировании</a:t>
            </a:r>
            <a:r>
              <a:rPr sz="1400" spc="-4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полезных</a:t>
            </a:r>
            <a:r>
              <a:rPr sz="1400" spc="-4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привычек</a:t>
            </a:r>
            <a:r>
              <a:rPr sz="1400" spc="-25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и</a:t>
            </a:r>
            <a:r>
              <a:rPr sz="1400" spc="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др.).</a:t>
            </a:r>
            <a:endParaRPr sz="14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1954" y="951864"/>
            <a:ext cx="8376284" cy="3063240"/>
            <a:chOff x="401954" y="951864"/>
            <a:chExt cx="8376284" cy="30632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25040" y="2015489"/>
              <a:ext cx="4693920" cy="110045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78100" y="1971039"/>
              <a:ext cx="4074159" cy="11341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68219" y="2017394"/>
              <a:ext cx="4606925" cy="1016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67329" y="1985009"/>
              <a:ext cx="3694429" cy="42100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35325" y="2289809"/>
              <a:ext cx="2763520" cy="4210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30169" y="2594610"/>
              <a:ext cx="3906520" cy="4210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1954" y="1010919"/>
              <a:ext cx="3872865" cy="11525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4979" y="2917825"/>
              <a:ext cx="3794760" cy="109728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18379" y="951864"/>
              <a:ext cx="3959860" cy="12166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69179" y="2880994"/>
              <a:ext cx="3817620" cy="1129664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5040248" y="1046734"/>
            <a:ext cx="3451225" cy="66802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 marR="5080" indent="492125">
              <a:lnSpc>
                <a:spcPts val="2420"/>
              </a:lnSpc>
              <a:spcBef>
                <a:spcPts val="359"/>
              </a:spcBef>
            </a:pP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Художественно- </a:t>
            </a:r>
            <a:r>
              <a:rPr sz="2200" b="1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эстетическое</a:t>
            </a:r>
            <a:r>
              <a:rPr sz="2200" b="1" spc="-13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развитие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79902" y="2043811"/>
            <a:ext cx="3581400" cy="9423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15950" marR="141605" indent="-46355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1F5F"/>
                </a:solidFill>
                <a:latin typeface="Georgia"/>
                <a:cs typeface="Georgia"/>
              </a:rPr>
              <a:t>Основные</a:t>
            </a:r>
            <a:r>
              <a:rPr sz="2000" b="1" spc="-13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Georgia"/>
                <a:cs typeface="Georgia"/>
              </a:rPr>
              <a:t>направления </a:t>
            </a:r>
            <a:r>
              <a:rPr sz="2000" b="1" spc="-49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Georgia"/>
                <a:cs typeface="Georgia"/>
              </a:rPr>
              <a:t>развития</a:t>
            </a:r>
            <a:r>
              <a:rPr sz="2000" b="1" spc="-4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Georgia"/>
                <a:cs typeface="Georgia"/>
              </a:rPr>
              <a:t>детей</a:t>
            </a:r>
            <a:r>
              <a:rPr sz="2000" b="1" spc="-2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eorgia"/>
                <a:cs typeface="Georgia"/>
              </a:rPr>
              <a:t>и</a:t>
            </a:r>
            <a:endParaRPr sz="20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000" b="1" spc="-5" dirty="0">
                <a:solidFill>
                  <a:srgbClr val="001F5F"/>
                </a:solidFill>
                <a:latin typeface="Georgia"/>
                <a:cs typeface="Georgia"/>
              </a:rPr>
              <a:t>образовательные</a:t>
            </a:r>
            <a:r>
              <a:rPr sz="2000" b="1" spc="-114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eorgia"/>
                <a:cs typeface="Georgia"/>
              </a:rPr>
              <a:t>области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36116" y="3212973"/>
            <a:ext cx="2666365" cy="6623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 indent="114300">
              <a:lnSpc>
                <a:spcPts val="2380"/>
              </a:lnSpc>
              <a:spcBef>
                <a:spcPts val="390"/>
              </a:spcBef>
            </a:pP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Познавательно- </a:t>
            </a:r>
            <a:r>
              <a:rPr sz="2200" b="1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рече</a:t>
            </a:r>
            <a:r>
              <a:rPr sz="2200" b="1" dirty="0">
                <a:solidFill>
                  <a:srgbClr val="FFFFFF"/>
                </a:solidFill>
                <a:latin typeface="Georgia"/>
                <a:cs typeface="Georgia"/>
              </a:rPr>
              <a:t>в</a:t>
            </a: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ое</a:t>
            </a:r>
            <a:r>
              <a:rPr sz="2200" b="1" spc="-13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b="1" dirty="0">
                <a:solidFill>
                  <a:srgbClr val="FFFFFF"/>
                </a:solidFill>
                <a:latin typeface="Georgia"/>
                <a:cs typeface="Georgia"/>
              </a:rPr>
              <a:t>р</a:t>
            </a: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азви</a:t>
            </a:r>
            <a:r>
              <a:rPr sz="2200" b="1" dirty="0">
                <a:solidFill>
                  <a:srgbClr val="FFFFFF"/>
                </a:solidFill>
                <a:latin typeface="Georgia"/>
                <a:cs typeface="Georgia"/>
              </a:rPr>
              <a:t>т</a:t>
            </a:r>
            <a:r>
              <a:rPr sz="2200" b="1" spc="-10" dirty="0">
                <a:solidFill>
                  <a:srgbClr val="FFFFFF"/>
                </a:solidFill>
                <a:latin typeface="Georgia"/>
                <a:cs typeface="Georgia"/>
              </a:rPr>
              <a:t>ие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37784" y="3203829"/>
            <a:ext cx="3257550" cy="671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85" algn="ctr">
              <a:lnSpc>
                <a:spcPts val="2545"/>
              </a:lnSpc>
              <a:spcBef>
                <a:spcPts val="95"/>
              </a:spcBef>
            </a:pP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Социально-</a:t>
            </a:r>
            <a:endParaRPr sz="2200">
              <a:latin typeface="Georgia"/>
              <a:cs typeface="Georgia"/>
            </a:endParaRPr>
          </a:p>
          <a:p>
            <a:pPr algn="ctr">
              <a:lnSpc>
                <a:spcPts val="2545"/>
              </a:lnSpc>
            </a:pP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личностное</a:t>
            </a:r>
            <a:r>
              <a:rPr sz="2200" b="1" spc="-10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развитие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73066" y="6398767"/>
            <a:ext cx="1993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868686"/>
                </a:solidFill>
                <a:latin typeface="Georgia"/>
                <a:cs typeface="Georgia"/>
              </a:rPr>
              <a:t>11</a:t>
            </a:r>
            <a:endParaRPr sz="1600">
              <a:latin typeface="Georgia"/>
              <a:cs typeface="Georgi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628130" y="422909"/>
            <a:ext cx="1956435" cy="588010"/>
            <a:chOff x="6628130" y="422909"/>
            <a:chExt cx="1956435" cy="588010"/>
          </a:xfrm>
        </p:grpSpPr>
        <p:sp>
          <p:nvSpPr>
            <p:cNvPr id="19" name="object 19"/>
            <p:cNvSpPr/>
            <p:nvPr/>
          </p:nvSpPr>
          <p:spPr>
            <a:xfrm>
              <a:off x="6633845" y="428624"/>
              <a:ext cx="1945005" cy="576580"/>
            </a:xfrm>
            <a:custGeom>
              <a:avLst/>
              <a:gdLst/>
              <a:ahLst/>
              <a:cxnLst/>
              <a:rect l="l" t="t" r="r" b="b"/>
              <a:pathLst>
                <a:path w="1945004" h="576580">
                  <a:moveTo>
                    <a:pt x="1945004" y="0"/>
                  </a:moveTo>
                  <a:lnTo>
                    <a:pt x="0" y="0"/>
                  </a:lnTo>
                  <a:lnTo>
                    <a:pt x="0" y="576579"/>
                  </a:lnTo>
                  <a:lnTo>
                    <a:pt x="1945004" y="576579"/>
                  </a:lnTo>
                  <a:lnTo>
                    <a:pt x="1945004" y="0"/>
                  </a:lnTo>
                  <a:close/>
                </a:path>
              </a:pathLst>
            </a:custGeom>
            <a:solidFill>
              <a:srgbClr val="859F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633845" y="428624"/>
              <a:ext cx="1945005" cy="576580"/>
            </a:xfrm>
            <a:custGeom>
              <a:avLst/>
              <a:gdLst/>
              <a:ahLst/>
              <a:cxnLst/>
              <a:rect l="l" t="t" r="r" b="b"/>
              <a:pathLst>
                <a:path w="1945004" h="576580">
                  <a:moveTo>
                    <a:pt x="0" y="576579"/>
                  </a:moveTo>
                  <a:lnTo>
                    <a:pt x="1945004" y="576579"/>
                  </a:lnTo>
                  <a:lnTo>
                    <a:pt x="1945004" y="0"/>
                  </a:lnTo>
                  <a:lnTo>
                    <a:pt x="0" y="0"/>
                  </a:lnTo>
                  <a:lnTo>
                    <a:pt x="0" y="576579"/>
                  </a:lnTo>
                  <a:close/>
                </a:path>
              </a:pathLst>
            </a:custGeom>
            <a:ln w="11428">
              <a:solidFill>
                <a:srgbClr val="627B7C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614794" y="453898"/>
            <a:ext cx="1958339" cy="447040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63195" marR="135890" indent="76200">
              <a:lnSpc>
                <a:spcPct val="73100"/>
              </a:lnSpc>
              <a:spcBef>
                <a:spcPts val="610"/>
              </a:spcBef>
            </a:pPr>
            <a:r>
              <a:rPr sz="1600" b="1" spc="-5" dirty="0">
                <a:solidFill>
                  <a:srgbClr val="1F467A"/>
                </a:solidFill>
                <a:latin typeface="Georgia"/>
                <a:cs typeface="Georgia"/>
              </a:rPr>
              <a:t>Художествен- </a:t>
            </a:r>
            <a:r>
              <a:rPr sz="1600" b="1" dirty="0">
                <a:solidFill>
                  <a:srgbClr val="1F467A"/>
                </a:solidFill>
                <a:latin typeface="Georgia"/>
                <a:cs typeface="Georgia"/>
              </a:rPr>
              <a:t> </a:t>
            </a:r>
            <a:r>
              <a:rPr sz="1600" b="1" spc="-10" dirty="0">
                <a:solidFill>
                  <a:srgbClr val="1F467A"/>
                </a:solidFill>
                <a:latin typeface="Georgia"/>
                <a:cs typeface="Georgia"/>
              </a:rPr>
              <a:t>н</a:t>
            </a:r>
            <a:r>
              <a:rPr sz="1600" b="1" spc="-5" dirty="0">
                <a:solidFill>
                  <a:srgbClr val="1F467A"/>
                </a:solidFill>
                <a:latin typeface="Georgia"/>
                <a:cs typeface="Georgia"/>
              </a:rPr>
              <a:t>ое</a:t>
            </a:r>
            <a:r>
              <a:rPr sz="1600" b="1" spc="-120" dirty="0">
                <a:solidFill>
                  <a:srgbClr val="1F467A"/>
                </a:solidFill>
                <a:latin typeface="Georgia"/>
                <a:cs typeface="Georgia"/>
              </a:rPr>
              <a:t> </a:t>
            </a:r>
            <a:r>
              <a:rPr sz="1600" b="1" spc="-5" dirty="0">
                <a:solidFill>
                  <a:srgbClr val="1F467A"/>
                </a:solidFill>
                <a:latin typeface="Georgia"/>
                <a:cs typeface="Georgia"/>
              </a:rPr>
              <a:t>тв</a:t>
            </a:r>
            <a:r>
              <a:rPr sz="1600" b="1" dirty="0">
                <a:solidFill>
                  <a:srgbClr val="1F467A"/>
                </a:solidFill>
                <a:latin typeface="Georgia"/>
                <a:cs typeface="Georgia"/>
              </a:rPr>
              <a:t>о</a:t>
            </a:r>
            <a:r>
              <a:rPr sz="1600" b="1" spc="-15" dirty="0">
                <a:solidFill>
                  <a:srgbClr val="1F467A"/>
                </a:solidFill>
                <a:latin typeface="Georgia"/>
                <a:cs typeface="Georgia"/>
              </a:rPr>
              <a:t>р</a:t>
            </a:r>
            <a:r>
              <a:rPr sz="1600" b="1" spc="-5" dirty="0">
                <a:solidFill>
                  <a:srgbClr val="1F467A"/>
                </a:solidFill>
                <a:latin typeface="Georgia"/>
                <a:cs typeface="Georgia"/>
              </a:rPr>
              <a:t>че</a:t>
            </a:r>
            <a:r>
              <a:rPr sz="1600" b="1" dirty="0">
                <a:solidFill>
                  <a:srgbClr val="1F467A"/>
                </a:solidFill>
                <a:latin typeface="Georgia"/>
                <a:cs typeface="Georgia"/>
              </a:rPr>
              <a:t>с</a:t>
            </a:r>
            <a:r>
              <a:rPr sz="1600" b="1" spc="5" dirty="0">
                <a:solidFill>
                  <a:srgbClr val="1F467A"/>
                </a:solidFill>
                <a:latin typeface="Georgia"/>
                <a:cs typeface="Georgia"/>
              </a:rPr>
              <a:t>т</a:t>
            </a:r>
            <a:r>
              <a:rPr sz="1600" b="1" dirty="0">
                <a:solidFill>
                  <a:srgbClr val="1F467A"/>
                </a:solidFill>
                <a:latin typeface="Georgia"/>
                <a:cs typeface="Georgia"/>
              </a:rPr>
              <a:t>в</a:t>
            </a:r>
            <a:r>
              <a:rPr sz="1600" b="1" spc="-5" dirty="0">
                <a:solidFill>
                  <a:srgbClr val="1F467A"/>
                </a:solidFill>
                <a:latin typeface="Georgia"/>
                <a:cs typeface="Georgia"/>
              </a:rPr>
              <a:t>о</a:t>
            </a:r>
            <a:endParaRPr sz="1600">
              <a:latin typeface="Georgia"/>
              <a:cs typeface="Georgi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922520" y="422910"/>
            <a:ext cx="1667510" cy="588010"/>
            <a:chOff x="4922520" y="422910"/>
            <a:chExt cx="1667510" cy="588010"/>
          </a:xfrm>
        </p:grpSpPr>
        <p:sp>
          <p:nvSpPr>
            <p:cNvPr id="23" name="object 23"/>
            <p:cNvSpPr/>
            <p:nvPr/>
          </p:nvSpPr>
          <p:spPr>
            <a:xfrm>
              <a:off x="4928234" y="428625"/>
              <a:ext cx="1656080" cy="576580"/>
            </a:xfrm>
            <a:custGeom>
              <a:avLst/>
              <a:gdLst/>
              <a:ahLst/>
              <a:cxnLst/>
              <a:rect l="l" t="t" r="r" b="b"/>
              <a:pathLst>
                <a:path w="1656079" h="576580">
                  <a:moveTo>
                    <a:pt x="1656080" y="0"/>
                  </a:moveTo>
                  <a:lnTo>
                    <a:pt x="0" y="0"/>
                  </a:lnTo>
                  <a:lnTo>
                    <a:pt x="0" y="576579"/>
                  </a:lnTo>
                  <a:lnTo>
                    <a:pt x="1656080" y="576579"/>
                  </a:lnTo>
                  <a:lnTo>
                    <a:pt x="1656080" y="0"/>
                  </a:lnTo>
                  <a:close/>
                </a:path>
              </a:pathLst>
            </a:custGeom>
            <a:solidFill>
              <a:srgbClr val="859F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928234" y="428625"/>
              <a:ext cx="1656080" cy="576580"/>
            </a:xfrm>
            <a:custGeom>
              <a:avLst/>
              <a:gdLst/>
              <a:ahLst/>
              <a:cxnLst/>
              <a:rect l="l" t="t" r="r" b="b"/>
              <a:pathLst>
                <a:path w="1656079" h="576580">
                  <a:moveTo>
                    <a:pt x="0" y="576579"/>
                  </a:moveTo>
                  <a:lnTo>
                    <a:pt x="1656080" y="576579"/>
                  </a:lnTo>
                  <a:lnTo>
                    <a:pt x="1656080" y="0"/>
                  </a:lnTo>
                  <a:lnTo>
                    <a:pt x="0" y="0"/>
                  </a:lnTo>
                  <a:lnTo>
                    <a:pt x="0" y="576579"/>
                  </a:lnTo>
                  <a:close/>
                </a:path>
              </a:pathLst>
            </a:custGeom>
            <a:ln w="11428">
              <a:solidFill>
                <a:srgbClr val="627B7C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933949" y="527050"/>
            <a:ext cx="166941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8765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1F467A"/>
                </a:solidFill>
                <a:latin typeface="Georgia"/>
                <a:cs typeface="Georgia"/>
              </a:rPr>
              <a:t>Музыка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385695" y="428625"/>
            <a:ext cx="1800225" cy="576580"/>
          </a:xfrm>
          <a:prstGeom prst="rect">
            <a:avLst/>
          </a:prstGeom>
          <a:solidFill>
            <a:srgbClr val="859FAC"/>
          </a:solidFill>
          <a:ln w="11428">
            <a:solidFill>
              <a:srgbClr val="627B7C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262890">
              <a:lnSpc>
                <a:spcPct val="100000"/>
              </a:lnSpc>
              <a:spcBef>
                <a:spcPts val="880"/>
              </a:spcBef>
            </a:pPr>
            <a:r>
              <a:rPr sz="2000" b="1" dirty="0">
                <a:solidFill>
                  <a:srgbClr val="1F467A"/>
                </a:solidFill>
                <a:latin typeface="Georgia"/>
                <a:cs typeface="Georgia"/>
              </a:rPr>
              <a:t>Здоровье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75615" y="428625"/>
            <a:ext cx="1798955" cy="576580"/>
          </a:xfrm>
          <a:prstGeom prst="rect">
            <a:avLst/>
          </a:prstGeom>
          <a:solidFill>
            <a:srgbClr val="859FAC"/>
          </a:solidFill>
          <a:ln w="11428">
            <a:solidFill>
              <a:srgbClr val="627B7C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321310" marR="108585" indent="-208915">
              <a:lnSpc>
                <a:spcPts val="1860"/>
              </a:lnSpc>
              <a:spcBef>
                <a:spcPts val="295"/>
              </a:spcBef>
            </a:pPr>
            <a:r>
              <a:rPr sz="1900" b="1" spc="-5" dirty="0">
                <a:solidFill>
                  <a:srgbClr val="1F467A"/>
                </a:solidFill>
                <a:latin typeface="Georgia"/>
                <a:cs typeface="Georgia"/>
              </a:rPr>
              <a:t>Фи</a:t>
            </a:r>
            <a:r>
              <a:rPr sz="1900" b="1" spc="-15" dirty="0">
                <a:solidFill>
                  <a:srgbClr val="1F467A"/>
                </a:solidFill>
                <a:latin typeface="Georgia"/>
                <a:cs typeface="Georgia"/>
              </a:rPr>
              <a:t>з</a:t>
            </a:r>
            <a:r>
              <a:rPr sz="1900" b="1" spc="-10" dirty="0">
                <a:solidFill>
                  <a:srgbClr val="1F467A"/>
                </a:solidFill>
                <a:latin typeface="Georgia"/>
                <a:cs typeface="Georgia"/>
              </a:rPr>
              <a:t>и</a:t>
            </a:r>
            <a:r>
              <a:rPr sz="1900" b="1" spc="-15" dirty="0">
                <a:solidFill>
                  <a:srgbClr val="1F467A"/>
                </a:solidFill>
                <a:latin typeface="Georgia"/>
                <a:cs typeface="Georgia"/>
              </a:rPr>
              <a:t>ч</a:t>
            </a:r>
            <a:r>
              <a:rPr sz="1900" b="1" spc="-5" dirty="0">
                <a:solidFill>
                  <a:srgbClr val="1F467A"/>
                </a:solidFill>
                <a:latin typeface="Georgia"/>
                <a:cs typeface="Georgia"/>
              </a:rPr>
              <a:t>еск</a:t>
            </a:r>
            <a:r>
              <a:rPr sz="1900" b="1" spc="-15" dirty="0">
                <a:solidFill>
                  <a:srgbClr val="1F467A"/>
                </a:solidFill>
                <a:latin typeface="Georgia"/>
                <a:cs typeface="Georgia"/>
              </a:rPr>
              <a:t>а</a:t>
            </a:r>
            <a:r>
              <a:rPr sz="1900" b="1" spc="-5" dirty="0">
                <a:solidFill>
                  <a:srgbClr val="1F467A"/>
                </a:solidFill>
                <a:latin typeface="Georgia"/>
                <a:cs typeface="Georgia"/>
              </a:rPr>
              <a:t>я  культура</a:t>
            </a:r>
            <a:endParaRPr sz="1900">
              <a:latin typeface="Georgia"/>
              <a:cs typeface="Georgi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668259" y="3998595"/>
            <a:ext cx="900430" cy="2304415"/>
          </a:xfrm>
          <a:prstGeom prst="rect">
            <a:avLst/>
          </a:prstGeom>
          <a:solidFill>
            <a:srgbClr val="859FAC"/>
          </a:solidFill>
          <a:ln w="11428">
            <a:solidFill>
              <a:srgbClr val="627B7C"/>
            </a:solidFill>
          </a:ln>
        </p:spPr>
        <p:txBody>
          <a:bodyPr vert="vert270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050">
              <a:latin typeface="Times New Roman"/>
              <a:cs typeface="Times New Roman"/>
            </a:endParaRPr>
          </a:p>
          <a:p>
            <a:pPr marL="209550">
              <a:lnSpc>
                <a:spcPct val="100000"/>
              </a:lnSpc>
            </a:pPr>
            <a:r>
              <a:rPr sz="2000" b="1" spc="-5" dirty="0">
                <a:solidFill>
                  <a:srgbClr val="1F467A"/>
                </a:solidFill>
                <a:latin typeface="Georgia"/>
                <a:cs typeface="Georgia"/>
              </a:rPr>
              <a:t>Безопасность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336029" y="3998595"/>
            <a:ext cx="900430" cy="2304415"/>
          </a:xfrm>
          <a:prstGeom prst="rect">
            <a:avLst/>
          </a:prstGeom>
          <a:solidFill>
            <a:srgbClr val="859FAC"/>
          </a:solidFill>
          <a:ln w="11428">
            <a:solidFill>
              <a:srgbClr val="627B7C"/>
            </a:solidFill>
          </a:ln>
        </p:spPr>
        <p:txBody>
          <a:bodyPr vert="vert270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050">
              <a:latin typeface="Times New Roman"/>
              <a:cs typeface="Times New Roman"/>
            </a:endParaRPr>
          </a:p>
          <a:p>
            <a:pPr marR="635" algn="ctr">
              <a:lnSpc>
                <a:spcPct val="100000"/>
              </a:lnSpc>
            </a:pPr>
            <a:r>
              <a:rPr sz="2000" b="1" spc="-5" dirty="0">
                <a:solidFill>
                  <a:srgbClr val="1F467A"/>
                </a:solidFill>
                <a:latin typeface="Georgia"/>
                <a:cs typeface="Georgia"/>
              </a:rPr>
              <a:t>Труд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932045" y="3998595"/>
            <a:ext cx="900430" cy="2304415"/>
          </a:xfrm>
          <a:prstGeom prst="rect">
            <a:avLst/>
          </a:prstGeom>
          <a:solidFill>
            <a:srgbClr val="859FAC"/>
          </a:solidFill>
          <a:ln w="11428">
            <a:solidFill>
              <a:srgbClr val="627B7C"/>
            </a:solidFill>
          </a:ln>
        </p:spPr>
        <p:txBody>
          <a:bodyPr vert="vert270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050">
              <a:latin typeface="Times New Roman"/>
              <a:cs typeface="Times New Roman"/>
            </a:endParaRPr>
          </a:p>
          <a:p>
            <a:pPr marL="133350">
              <a:lnSpc>
                <a:spcPct val="100000"/>
              </a:lnSpc>
              <a:spcBef>
                <a:spcPts val="5"/>
              </a:spcBef>
            </a:pPr>
            <a:r>
              <a:rPr sz="2000" b="1" spc="-5" dirty="0">
                <a:solidFill>
                  <a:srgbClr val="1F467A"/>
                </a:solidFill>
                <a:latin typeface="Georgia"/>
                <a:cs typeface="Georgia"/>
              </a:rPr>
              <a:t>Социализация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275965" y="3998595"/>
            <a:ext cx="900430" cy="2304415"/>
          </a:xfrm>
          <a:prstGeom prst="rect">
            <a:avLst/>
          </a:prstGeom>
          <a:solidFill>
            <a:srgbClr val="859FAC"/>
          </a:solidFill>
          <a:ln w="11428">
            <a:solidFill>
              <a:srgbClr val="627B7C"/>
            </a:solidFill>
          </a:ln>
        </p:spPr>
        <p:txBody>
          <a:bodyPr vert="vert270" wrap="square" lIns="0" tIns="57150" rIns="0" bIns="0" rtlCol="0">
            <a:spAutoFit/>
          </a:bodyPr>
          <a:lstStyle/>
          <a:p>
            <a:pPr marL="75565" marR="88265" indent="2540" algn="ctr">
              <a:lnSpc>
                <a:spcPct val="87400"/>
              </a:lnSpc>
              <a:spcBef>
                <a:spcPts val="450"/>
              </a:spcBef>
            </a:pPr>
            <a:r>
              <a:rPr sz="1900" b="1" spc="-10" dirty="0">
                <a:solidFill>
                  <a:srgbClr val="1F467A"/>
                </a:solidFill>
                <a:latin typeface="Georgia"/>
                <a:cs typeface="Georgia"/>
              </a:rPr>
              <a:t>Чтение </a:t>
            </a:r>
            <a:r>
              <a:rPr sz="1900" b="1" spc="-5" dirty="0">
                <a:solidFill>
                  <a:srgbClr val="1F467A"/>
                </a:solidFill>
                <a:latin typeface="Georgia"/>
                <a:cs typeface="Georgia"/>
              </a:rPr>
              <a:t> </a:t>
            </a:r>
            <a:r>
              <a:rPr sz="1900" b="1" spc="-15" dirty="0">
                <a:solidFill>
                  <a:srgbClr val="1F467A"/>
                </a:solidFill>
                <a:latin typeface="Georgia"/>
                <a:cs typeface="Georgia"/>
              </a:rPr>
              <a:t>х</a:t>
            </a:r>
            <a:r>
              <a:rPr sz="1900" b="1" spc="-10" dirty="0">
                <a:solidFill>
                  <a:srgbClr val="1F467A"/>
                </a:solidFill>
                <a:latin typeface="Georgia"/>
                <a:cs typeface="Georgia"/>
              </a:rPr>
              <a:t>у</a:t>
            </a:r>
            <a:r>
              <a:rPr sz="1900" b="1" spc="-5" dirty="0">
                <a:solidFill>
                  <a:srgbClr val="1F467A"/>
                </a:solidFill>
                <a:latin typeface="Georgia"/>
                <a:cs typeface="Georgia"/>
              </a:rPr>
              <a:t>д</a:t>
            </a:r>
            <a:r>
              <a:rPr sz="1900" b="1" spc="-20" dirty="0">
                <a:solidFill>
                  <a:srgbClr val="1F467A"/>
                </a:solidFill>
                <a:latin typeface="Georgia"/>
                <a:cs typeface="Georgia"/>
              </a:rPr>
              <a:t>о</a:t>
            </a:r>
            <a:r>
              <a:rPr sz="1900" b="1" spc="-5" dirty="0">
                <a:solidFill>
                  <a:srgbClr val="1F467A"/>
                </a:solidFill>
                <a:latin typeface="Georgia"/>
                <a:cs typeface="Georgia"/>
              </a:rPr>
              <a:t>ж</a:t>
            </a:r>
            <a:r>
              <a:rPr sz="1900" b="1" spc="-15" dirty="0">
                <a:solidFill>
                  <a:srgbClr val="1F467A"/>
                </a:solidFill>
                <a:latin typeface="Georgia"/>
                <a:cs typeface="Georgia"/>
              </a:rPr>
              <a:t>е</a:t>
            </a:r>
            <a:r>
              <a:rPr sz="1900" b="1" spc="-5" dirty="0">
                <a:solidFill>
                  <a:srgbClr val="1F467A"/>
                </a:solidFill>
                <a:latin typeface="Georgia"/>
                <a:cs typeface="Georgia"/>
              </a:rPr>
              <a:t>с</a:t>
            </a:r>
            <a:r>
              <a:rPr sz="1900" b="1" spc="-15" dirty="0">
                <a:solidFill>
                  <a:srgbClr val="1F467A"/>
                </a:solidFill>
                <a:latin typeface="Georgia"/>
                <a:cs typeface="Georgia"/>
              </a:rPr>
              <a:t>т</a:t>
            </a:r>
            <a:r>
              <a:rPr sz="1900" b="1" spc="-5" dirty="0">
                <a:solidFill>
                  <a:srgbClr val="1F467A"/>
                </a:solidFill>
                <a:latin typeface="Georgia"/>
                <a:cs typeface="Georgia"/>
              </a:rPr>
              <a:t>ве</a:t>
            </a:r>
            <a:r>
              <a:rPr sz="1900" b="1" spc="-20" dirty="0">
                <a:solidFill>
                  <a:srgbClr val="1F467A"/>
                </a:solidFill>
                <a:latin typeface="Georgia"/>
                <a:cs typeface="Georgia"/>
              </a:rPr>
              <a:t>н</a:t>
            </a:r>
            <a:r>
              <a:rPr sz="1900" b="1" dirty="0">
                <a:solidFill>
                  <a:srgbClr val="1F467A"/>
                </a:solidFill>
                <a:latin typeface="Georgia"/>
                <a:cs typeface="Georgia"/>
              </a:rPr>
              <a:t>н</a:t>
            </a:r>
            <a:r>
              <a:rPr sz="1900" b="1" spc="-10" dirty="0">
                <a:solidFill>
                  <a:srgbClr val="1F467A"/>
                </a:solidFill>
                <a:latin typeface="Georgia"/>
                <a:cs typeface="Georgia"/>
              </a:rPr>
              <a:t>о</a:t>
            </a:r>
            <a:r>
              <a:rPr sz="1900" b="1" dirty="0">
                <a:solidFill>
                  <a:srgbClr val="1F467A"/>
                </a:solidFill>
                <a:latin typeface="Georgia"/>
                <a:cs typeface="Georgia"/>
              </a:rPr>
              <a:t>й  </a:t>
            </a:r>
            <a:r>
              <a:rPr sz="1900" b="1" spc="-5" dirty="0">
                <a:solidFill>
                  <a:srgbClr val="1F467A"/>
                </a:solidFill>
                <a:latin typeface="Georgia"/>
                <a:cs typeface="Georgia"/>
              </a:rPr>
              <a:t>литературы</a:t>
            </a:r>
            <a:endParaRPr sz="1900">
              <a:latin typeface="Georgia"/>
              <a:cs typeface="Georgi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79929" y="3998595"/>
            <a:ext cx="900430" cy="2304415"/>
          </a:xfrm>
          <a:prstGeom prst="rect">
            <a:avLst/>
          </a:prstGeom>
          <a:solidFill>
            <a:srgbClr val="859FAC"/>
          </a:solidFill>
          <a:ln w="11428">
            <a:solidFill>
              <a:srgbClr val="627B7C"/>
            </a:solidFill>
          </a:ln>
        </p:spPr>
        <p:txBody>
          <a:bodyPr vert="vert270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20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</a:pPr>
            <a:r>
              <a:rPr sz="2000" b="1" spc="-5" dirty="0">
                <a:solidFill>
                  <a:srgbClr val="1F467A"/>
                </a:solidFill>
                <a:latin typeface="Georgia"/>
                <a:cs typeface="Georgia"/>
              </a:rPr>
              <a:t>Познание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61340" y="3998595"/>
            <a:ext cx="900430" cy="2304415"/>
          </a:xfrm>
          <a:prstGeom prst="rect">
            <a:avLst/>
          </a:prstGeom>
          <a:solidFill>
            <a:srgbClr val="859FAC"/>
          </a:solidFill>
          <a:ln w="11428">
            <a:solidFill>
              <a:srgbClr val="D16046"/>
            </a:solidFill>
          </a:ln>
        </p:spPr>
        <p:txBody>
          <a:bodyPr vert="vert270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Times New Roman"/>
              <a:cs typeface="Times New Roman"/>
            </a:endParaRPr>
          </a:p>
          <a:p>
            <a:pPr marL="84455">
              <a:lnSpc>
                <a:spcPct val="100000"/>
              </a:lnSpc>
            </a:pPr>
            <a:r>
              <a:rPr sz="2000" b="1" spc="-5" dirty="0">
                <a:solidFill>
                  <a:srgbClr val="1F467A"/>
                </a:solidFill>
                <a:latin typeface="Georgia"/>
                <a:cs typeface="Georgia"/>
              </a:rPr>
              <a:t>Коммуникация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91387" y="1221993"/>
            <a:ext cx="32867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Физич</a:t>
            </a:r>
            <a:r>
              <a:rPr sz="2200" b="1" spc="5" dirty="0">
                <a:solidFill>
                  <a:srgbClr val="FFFFFF"/>
                </a:solidFill>
                <a:latin typeface="Georgia"/>
                <a:cs typeface="Georgia"/>
              </a:rPr>
              <a:t>е</a:t>
            </a:r>
            <a:r>
              <a:rPr sz="2200" b="1" spc="-10" dirty="0">
                <a:solidFill>
                  <a:srgbClr val="FFFFFF"/>
                </a:solidFill>
                <a:latin typeface="Georgia"/>
                <a:cs typeface="Georgia"/>
              </a:rPr>
              <a:t>с</a:t>
            </a:r>
            <a:r>
              <a:rPr sz="2200" b="1" dirty="0">
                <a:solidFill>
                  <a:srgbClr val="FFFFFF"/>
                </a:solidFill>
                <a:latin typeface="Georgia"/>
                <a:cs typeface="Georgia"/>
              </a:rPr>
              <a:t>к</a:t>
            </a: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ое</a:t>
            </a:r>
            <a:r>
              <a:rPr sz="2200" b="1" spc="-10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разви</a:t>
            </a:r>
            <a:r>
              <a:rPr sz="2200" b="1" spc="5" dirty="0">
                <a:solidFill>
                  <a:srgbClr val="FFFFFF"/>
                </a:solidFill>
                <a:latin typeface="Georgia"/>
                <a:cs typeface="Georgia"/>
              </a:rPr>
              <a:t>т</a:t>
            </a:r>
            <a:r>
              <a:rPr sz="2200" b="1" spc="-10" dirty="0">
                <a:solidFill>
                  <a:srgbClr val="FFFFFF"/>
                </a:solidFill>
                <a:latin typeface="Georgia"/>
                <a:cs typeface="Georgia"/>
              </a:rPr>
              <a:t>ие</a:t>
            </a:r>
            <a:endParaRPr sz="22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200773"/>
            <a:ext cx="2051050" cy="657225"/>
            <a:chOff x="0" y="6200773"/>
            <a:chExt cx="2051050" cy="6572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069" y="6200773"/>
              <a:ext cx="1495425" cy="61277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236970"/>
              <a:ext cx="2051050" cy="621030"/>
            </a:xfrm>
            <a:custGeom>
              <a:avLst/>
              <a:gdLst/>
              <a:ahLst/>
              <a:cxnLst/>
              <a:rect l="l" t="t" r="r" b="b"/>
              <a:pathLst>
                <a:path w="2051050" h="621029">
                  <a:moveTo>
                    <a:pt x="2051050" y="0"/>
                  </a:moveTo>
                  <a:lnTo>
                    <a:pt x="0" y="0"/>
                  </a:lnTo>
                  <a:lnTo>
                    <a:pt x="0" y="621029"/>
                  </a:lnTo>
                  <a:lnTo>
                    <a:pt x="2051050" y="621029"/>
                  </a:lnTo>
                  <a:lnTo>
                    <a:pt x="20510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72212" y="1368806"/>
          <a:ext cx="8792209" cy="53078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06320"/>
                <a:gridCol w="70485"/>
                <a:gridCol w="4250055"/>
                <a:gridCol w="146684"/>
                <a:gridCol w="2018665"/>
              </a:tblGrid>
              <a:tr h="4278833">
                <a:tc>
                  <a:txBody>
                    <a:bodyPr/>
                    <a:lstStyle/>
                    <a:p>
                      <a:pPr marL="77279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600" b="1" u="heavy" spc="-5" dirty="0">
                          <a:solidFill>
                            <a:srgbClr val="C00000"/>
                          </a:solidFill>
                          <a:uFill>
                            <a:solidFill>
                              <a:srgbClr val="009900"/>
                            </a:solidFill>
                          </a:uFill>
                          <a:latin typeface="Times New Roman"/>
                          <a:cs typeface="Times New Roman"/>
                        </a:rPr>
                        <a:t>Целевой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01600" marR="231140">
                        <a:lnSpc>
                          <a:spcPct val="99500"/>
                        </a:lnSpc>
                        <a:spcBef>
                          <a:spcPts val="55"/>
                        </a:spcBef>
                        <a:buSzPct val="108333"/>
                        <a:buAutoNum type="arabicPeriod"/>
                        <a:tabLst>
                          <a:tab pos="266700" algn="l"/>
                        </a:tabLst>
                      </a:pPr>
                      <a:r>
                        <a:rPr sz="1200" b="1" spc="-40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Пояснительная</a:t>
                      </a:r>
                      <a:r>
                        <a:rPr sz="1200" b="1" spc="-3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записка: </a:t>
                      </a:r>
                      <a:r>
                        <a:rPr sz="1200" b="1" spc="-30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цели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b="1" spc="-10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задачи 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программы;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принципы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подходы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200" b="1" spc="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формированию программы; </a:t>
                      </a:r>
                      <a:r>
                        <a:rPr sz="1200" b="1" spc="-28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зна</a:t>
                      </a:r>
                      <a:r>
                        <a:rPr sz="1200" b="1" spc="-1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200" b="1" spc="-10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мы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spc="-90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b="1" spc="-1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200" b="1" spc="-8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1200" b="1" spc="-1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200" b="1" spc="-10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аб</a:t>
                      </a:r>
                      <a:r>
                        <a:rPr sz="1200" b="1" spc="-1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spc="-10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программы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характеристики,</a:t>
                      </a:r>
                      <a:r>
                        <a:rPr sz="1200" b="1" spc="5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b="1" spc="50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том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числе характеристики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особенностей</a:t>
                      </a:r>
                      <a:r>
                        <a:rPr sz="1200" b="1" spc="280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развития 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детей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раннего</a:t>
                      </a:r>
                      <a:r>
                        <a:rPr sz="1200" b="1" spc="290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b="1" spc="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40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дошкольного</a:t>
                      </a:r>
                      <a:r>
                        <a:rPr sz="1200" b="1" spc="21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40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возраста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01600" marR="237490">
                        <a:lnSpc>
                          <a:spcPct val="99400"/>
                        </a:lnSpc>
                        <a:spcBef>
                          <a:spcPts val="20"/>
                        </a:spcBef>
                        <a:buSzPct val="108333"/>
                        <a:buAutoNum type="arabicPeriod"/>
                        <a:tabLst>
                          <a:tab pos="266700" algn="l"/>
                        </a:tabLst>
                      </a:pPr>
                      <a:r>
                        <a:rPr sz="1200" b="1" spc="-1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Планируемые </a:t>
                      </a:r>
                      <a:r>
                        <a:rPr sz="1200" b="1" spc="-10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результаты </a:t>
                      </a:r>
                      <a:r>
                        <a:rPr sz="1200" b="1" spc="-28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освоения программы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(конкретизируют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требования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ФГОС ДО к </a:t>
                      </a:r>
                      <a:r>
                        <a:rPr sz="1200" b="1" spc="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целевым</a:t>
                      </a:r>
                      <a:r>
                        <a:rPr sz="1200" b="1" spc="-10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ориентирам</a:t>
                      </a:r>
                      <a:r>
                        <a:rPr sz="1200" b="1" spc="10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200" b="1" spc="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обязательной части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части, </a:t>
                      </a:r>
                      <a:r>
                        <a:rPr sz="1200" b="1" spc="-28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формируемой участниками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образова</a:t>
                      </a:r>
                      <a:r>
                        <a:rPr sz="1200" b="1" spc="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льно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-80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пр</a:t>
                      </a:r>
                      <a:r>
                        <a:rPr sz="1200" b="1" spc="-1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1200" b="1" spc="-5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есс</a:t>
                      </a:r>
                      <a:r>
                        <a:rPr sz="1200" b="1" dirty="0">
                          <a:solidFill>
                            <a:srgbClr val="0099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5765" marR="220345" indent="-170815">
                        <a:lnSpc>
                          <a:spcPct val="103099"/>
                        </a:lnSpc>
                        <a:spcBef>
                          <a:spcPts val="165"/>
                        </a:spcBef>
                      </a:pPr>
                      <a:r>
                        <a:rPr sz="1400" b="1" u="heavy" spc="-10" dirty="0">
                          <a:solidFill>
                            <a:srgbClr val="C00000"/>
                          </a:solidFill>
                          <a:uFill>
                            <a:solidFill>
                              <a:srgbClr val="6600CC"/>
                            </a:solidFill>
                          </a:uFill>
                          <a:latin typeface="Times New Roman"/>
                          <a:cs typeface="Times New Roman"/>
                        </a:rPr>
                        <a:t>Со</a:t>
                      </a:r>
                      <a:r>
                        <a:rPr sz="1400" b="1" u="heavy" dirty="0">
                          <a:solidFill>
                            <a:srgbClr val="C00000"/>
                          </a:solidFill>
                          <a:uFill>
                            <a:solidFill>
                              <a:srgbClr val="6600CC"/>
                            </a:solidFill>
                          </a:u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400" b="1" u="heavy" spc="-15" dirty="0">
                          <a:solidFill>
                            <a:srgbClr val="C00000"/>
                          </a:solidFill>
                          <a:uFill>
                            <a:solidFill>
                              <a:srgbClr val="6600CC"/>
                            </a:solidFill>
                          </a:u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b="1" u="heavy" spc="-5" dirty="0">
                          <a:solidFill>
                            <a:srgbClr val="C00000"/>
                          </a:solidFill>
                          <a:uFill>
                            <a:solidFill>
                              <a:srgbClr val="6600CC"/>
                            </a:solidFill>
                          </a:u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400" b="1" u="heavy" spc="-25" dirty="0">
                          <a:solidFill>
                            <a:srgbClr val="C00000"/>
                          </a:solidFill>
                          <a:uFill>
                            <a:solidFill>
                              <a:srgbClr val="6600CC"/>
                            </a:solidFill>
                          </a:uFill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400" b="1" u="heavy" spc="-10" dirty="0">
                          <a:solidFill>
                            <a:srgbClr val="C00000"/>
                          </a:solidFill>
                          <a:uFill>
                            <a:solidFill>
                              <a:srgbClr val="6600CC"/>
                            </a:solidFill>
                          </a:u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400" b="1" u="heavy" spc="5" dirty="0">
                          <a:solidFill>
                            <a:srgbClr val="C00000"/>
                          </a:solidFill>
                          <a:uFill>
                            <a:solidFill>
                              <a:srgbClr val="6600CC"/>
                            </a:solidFill>
                          </a:u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b="1" u="heavy" spc="-15" dirty="0">
                          <a:solidFill>
                            <a:srgbClr val="C00000"/>
                          </a:solidFill>
                          <a:uFill>
                            <a:solidFill>
                              <a:srgbClr val="6600CC"/>
                            </a:solidFill>
                          </a:u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b="1" u="heavy" spc="-10" dirty="0">
                          <a:solidFill>
                            <a:srgbClr val="C00000"/>
                          </a:solidFill>
                          <a:uFill>
                            <a:solidFill>
                              <a:srgbClr val="6600CC"/>
                            </a:solidFill>
                          </a:uFill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b="1" u="heavy" dirty="0">
                          <a:solidFill>
                            <a:srgbClr val="C00000"/>
                          </a:solidFill>
                          <a:uFill>
                            <a:solidFill>
                              <a:srgbClr val="6600CC"/>
                            </a:solidFill>
                          </a:uFill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1400" b="1" u="heavy" spc="-20" dirty="0">
                          <a:solidFill>
                            <a:srgbClr val="C00000"/>
                          </a:solidFill>
                          <a:uFill>
                            <a:solidFill>
                              <a:srgbClr val="6600CC"/>
                            </a:solidFill>
                          </a:u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400" b="1" u="heavy" spc="-5" dirty="0">
                          <a:solidFill>
                            <a:srgbClr val="C00000"/>
                          </a:solidFill>
                          <a:uFill>
                            <a:solidFill>
                              <a:srgbClr val="6600CC"/>
                            </a:solidFill>
                          </a:uFill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400" b="1" u="heavy" dirty="0">
                          <a:solidFill>
                            <a:srgbClr val="C00000"/>
                          </a:solidFill>
                          <a:uFill>
                            <a:solidFill>
                              <a:srgbClr val="6600CC"/>
                            </a:solidFill>
                          </a:uFill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1400" b="1" spc="-8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3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общее</a:t>
                      </a:r>
                      <a:r>
                        <a:rPr sz="1300" b="1" spc="-6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соде</a:t>
                      </a:r>
                      <a:r>
                        <a:rPr sz="1300" b="1" spc="1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3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жа</a:t>
                      </a:r>
                      <a:r>
                        <a:rPr sz="1300" b="1" spc="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3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3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300" b="1" spc="-6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3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рогра</a:t>
                      </a:r>
                      <a:r>
                        <a:rPr sz="13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мм</a:t>
                      </a:r>
                      <a:r>
                        <a:rPr sz="13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3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,  </a:t>
                      </a:r>
                      <a:r>
                        <a:rPr sz="13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обеспечивающее</a:t>
                      </a:r>
                      <a:r>
                        <a:rPr sz="1300" b="1" spc="-2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полноценное развитие</a:t>
                      </a:r>
                      <a:r>
                        <a:rPr sz="1300" b="1" spc="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детей)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03505" marR="327025">
                        <a:lnSpc>
                          <a:spcPct val="99800"/>
                        </a:lnSpc>
                        <a:spcBef>
                          <a:spcPts val="575"/>
                        </a:spcBef>
                      </a:pP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а)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описание образовательной деятельности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200" b="1" spc="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соответствии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направлениями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развития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ребенка,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представленными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пяти образовательных областях;б) </a:t>
                      </a:r>
                      <a:r>
                        <a:rPr sz="1200" b="1" spc="-28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описание</a:t>
                      </a:r>
                      <a:r>
                        <a:rPr sz="1200" b="1" spc="-1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вариативных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форм, способов,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методов и </a:t>
                      </a:r>
                      <a:r>
                        <a:rPr sz="1200" b="1" spc="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средств</a:t>
                      </a:r>
                      <a:r>
                        <a:rPr sz="1200" b="1" spc="-5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реализации</a:t>
                      </a:r>
                      <a:r>
                        <a:rPr sz="1200" b="1" spc="-4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200" b="1" spc="-4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spc="-7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учетом</a:t>
                      </a:r>
                      <a:r>
                        <a:rPr sz="1200" b="1" spc="-5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возрастныхв) </a:t>
                      </a:r>
                      <a:r>
                        <a:rPr sz="1200" b="1" spc="-28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описание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образовательной деятельности</a:t>
                      </a:r>
                      <a:r>
                        <a:rPr sz="1200" b="1" spc="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200" b="1" spc="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профессиональной коррекции нарушений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развития </a:t>
                      </a:r>
                      <a:r>
                        <a:rPr sz="1200" b="1" spc="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200" b="1" spc="-2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b="1" spc="-2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случае,</a:t>
                      </a:r>
                      <a:r>
                        <a:rPr sz="1200" b="1" spc="-1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если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эта работа</a:t>
                      </a:r>
                      <a:r>
                        <a:rPr sz="1200" b="1" spc="-1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предусмотрена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03505">
                        <a:lnSpc>
                          <a:spcPts val="1430"/>
                        </a:lnSpc>
                      </a:pP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Программой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0350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Дол</a:t>
                      </a:r>
                      <a:r>
                        <a:rPr sz="1200" b="1" spc="-2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ны</a:t>
                      </a:r>
                      <a:r>
                        <a:rPr sz="1200" b="1" spc="-6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бы</a:t>
                      </a:r>
                      <a:r>
                        <a:rPr sz="1200" b="1" spc="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1200" b="1" spc="-7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пр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spc="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spc="-1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вл</a:t>
                      </a:r>
                      <a:r>
                        <a:rPr sz="1200" b="1" spc="-1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ны: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03505" marR="40449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200" b="1" spc="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особенности</a:t>
                      </a:r>
                      <a:r>
                        <a:rPr sz="1200" b="1" spc="1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деятельности</a:t>
                      </a:r>
                      <a:r>
                        <a:rPr sz="1200" b="1" spc="3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разных </a:t>
                      </a:r>
                      <a:r>
                        <a:rPr sz="1200" b="1" spc="-28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видов и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культурных</a:t>
                      </a:r>
                      <a:r>
                        <a:rPr sz="1200" b="1" spc="-3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практик;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03505" marR="124460">
                        <a:lnSpc>
                          <a:spcPts val="1430"/>
                        </a:lnSpc>
                        <a:spcBef>
                          <a:spcPts val="105"/>
                        </a:spcBef>
                        <a:tabLst>
                          <a:tab pos="1195070" algn="l"/>
                          <a:tab pos="1456690" algn="l"/>
                          <a:tab pos="2600325" algn="l"/>
                          <a:tab pos="3586479" algn="l"/>
                        </a:tabLst>
                      </a:pP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с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обы	и	направл</a:t>
                      </a:r>
                      <a:r>
                        <a:rPr sz="1200" b="1" spc="-1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ния	подд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200" b="1" spc="-2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ки	</a:t>
                      </a:r>
                      <a:r>
                        <a:rPr sz="1200" b="1" spc="-1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b="1" spc="-2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spc="-2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spc="-1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b="1" spc="-1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й 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инициативы;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03505">
                        <a:lnSpc>
                          <a:spcPts val="1380"/>
                        </a:lnSpc>
                        <a:tabLst>
                          <a:tab pos="1548130" algn="l"/>
                          <a:tab pos="2943225" algn="l"/>
                        </a:tabLst>
                      </a:pP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200" b="1" spc="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особенности	взаимодействия	</a:t>
                      </a:r>
                      <a:r>
                        <a:rPr sz="1200" b="1" spc="-1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педагогического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035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коллектива</a:t>
                      </a:r>
                      <a:r>
                        <a:rPr sz="1200" b="1" spc="-2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семьями</a:t>
                      </a:r>
                      <a:r>
                        <a:rPr sz="1200" b="1" spc="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воспитанников;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03505" marR="710565">
                        <a:lnSpc>
                          <a:spcPts val="1500"/>
                        </a:lnSpc>
                        <a:spcBef>
                          <a:spcPts val="35"/>
                        </a:spcBef>
                      </a:pP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200" b="1" spc="-7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иные</a:t>
                      </a:r>
                      <a:r>
                        <a:rPr sz="1200" b="1" spc="-4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характеристики</a:t>
                      </a:r>
                      <a:r>
                        <a:rPr sz="1200" b="1" spc="-2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содержания</a:t>
                      </a:r>
                      <a:r>
                        <a:rPr sz="1200" b="1" spc="-2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Программы, </a:t>
                      </a:r>
                      <a:r>
                        <a:rPr sz="1200" b="1" spc="-28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200" b="1" spc="-1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-1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sz="1200" b="1" spc="-1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spc="-7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200" b="1" spc="-3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щ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sz="1200" b="1" spc="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spc="-1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нн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ые</a:t>
                      </a:r>
                      <a:r>
                        <a:rPr sz="1200" b="1" spc="-5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spc="-6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ки</a:t>
                      </a:r>
                      <a:r>
                        <a:rPr sz="1200" b="1" spc="-4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зрен</a:t>
                      </a:r>
                      <a:r>
                        <a:rPr sz="1200" b="1" spc="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200" b="1" spc="-6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b="1" spc="-1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b="1" spc="-5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то</a:t>
                      </a: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ров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03505">
                        <a:lnSpc>
                          <a:spcPts val="1190"/>
                        </a:lnSpc>
                      </a:pPr>
                      <a:r>
                        <a:rPr sz="1200" b="1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200" dirty="0">
                          <a:solidFill>
                            <a:srgbClr val="6600CC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b="1" u="heavy" spc="-5" dirty="0">
                          <a:solidFill>
                            <a:srgbClr val="990000"/>
                          </a:solidFill>
                          <a:uFill>
                            <a:solidFill>
                              <a:srgbClr val="990000"/>
                            </a:solidFill>
                          </a:uFill>
                          <a:latin typeface="Times New Roman"/>
                          <a:cs typeface="Times New Roman"/>
                        </a:rPr>
                        <a:t>Организационный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4775" marR="967105">
                        <a:lnSpc>
                          <a:spcPct val="99400"/>
                        </a:lnSpc>
                        <a:spcBef>
                          <a:spcPts val="65"/>
                        </a:spcBef>
                        <a:buSzPct val="91666"/>
                        <a:buFont typeface="Wingdings"/>
                        <a:buChar char=""/>
                        <a:tabLst>
                          <a:tab pos="234950" algn="l"/>
                        </a:tabLst>
                      </a:pP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описание 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spc="-20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spc="-10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sz="1200" b="1" spc="-1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аль</a:t>
                      </a:r>
                      <a:r>
                        <a:rPr sz="1200" b="1" spc="-10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200" b="1" spc="-1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-  </a:t>
                      </a: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технического </a:t>
                      </a:r>
                      <a:r>
                        <a:rPr sz="1200" b="1" spc="-28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обеспечения 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Программы,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04775" marR="334010">
                        <a:lnSpc>
                          <a:spcPct val="99400"/>
                        </a:lnSpc>
                        <a:spcBef>
                          <a:spcPts val="35"/>
                        </a:spcBef>
                        <a:buSzPct val="91666"/>
                        <a:buFont typeface="Wingdings"/>
                        <a:buChar char=""/>
                        <a:tabLst>
                          <a:tab pos="234950" algn="l"/>
                        </a:tabLst>
                      </a:pPr>
                      <a:r>
                        <a:rPr sz="1200" b="1" spc="-40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обеспеченность </a:t>
                      </a:r>
                      <a:r>
                        <a:rPr sz="1200" b="1" spc="-3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методическими 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материалами 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b="1" spc="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200" b="1" spc="-20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b="1" spc="-20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spc="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spc="-1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b="1" spc="-1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-6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обу</a:t>
                      </a: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че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ния</a:t>
                      </a:r>
                      <a:r>
                        <a:rPr sz="1200" b="1" spc="-70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воспитания,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04775" marR="266065">
                        <a:lnSpc>
                          <a:spcPct val="99600"/>
                        </a:lnSpc>
                        <a:spcBef>
                          <a:spcPts val="5"/>
                        </a:spcBef>
                        <a:buSzPct val="91666"/>
                        <a:buFont typeface="Wingdings"/>
                        <a:buChar char=""/>
                        <a:tabLst>
                          <a:tab pos="233679" algn="l"/>
                        </a:tabLst>
                      </a:pP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распорядок 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и /или </a:t>
                      </a:r>
                      <a:r>
                        <a:rPr sz="1200" b="1" spc="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spc="-20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им</a:t>
                      </a:r>
                      <a:r>
                        <a:rPr sz="1200" b="1" spc="-8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ня,</a:t>
                      </a:r>
                      <a:r>
                        <a:rPr sz="1200" b="1" spc="-7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об</a:t>
                      </a: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нно</a:t>
                      </a: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сти  традиционных 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событий, праздников, </a:t>
                      </a:r>
                      <a:r>
                        <a:rPr sz="1200" b="1" spc="-10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мероприятий,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04775" marR="934719">
                        <a:lnSpc>
                          <a:spcPct val="99500"/>
                        </a:lnSpc>
                        <a:spcBef>
                          <a:spcPts val="10"/>
                        </a:spcBef>
                        <a:buSzPct val="91666"/>
                        <a:buFont typeface="Wingdings"/>
                        <a:buChar char=""/>
                        <a:tabLst>
                          <a:tab pos="234950" algn="l"/>
                        </a:tabLst>
                      </a:pP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об</a:t>
                      </a:r>
                      <a:r>
                        <a:rPr sz="1200" b="1" spc="-20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spc="-10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200" b="1" spc="-20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ти  организации </a:t>
                      </a:r>
                      <a:r>
                        <a:rPr sz="1200" b="1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развивающей </a:t>
                      </a:r>
                      <a:r>
                        <a:rPr sz="1200" b="1" spc="-28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предметно-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04775">
                        <a:lnSpc>
                          <a:spcPts val="1415"/>
                        </a:lnSpc>
                      </a:pP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пространственной</a:t>
                      </a:r>
                      <a:r>
                        <a:rPr sz="1200" b="1" spc="-10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990000"/>
                          </a:solidFill>
                          <a:latin typeface="Times New Roman"/>
                          <a:cs typeface="Times New Roman"/>
                        </a:rPr>
                        <a:t>среды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29004">
                <a:tc gridSpan="5">
                  <a:txBody>
                    <a:bodyPr/>
                    <a:lstStyle/>
                    <a:p>
                      <a:pPr marL="20256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b="1" spc="-4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300" b="1" spc="4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4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коррекционной</a:t>
                      </a:r>
                      <a:r>
                        <a:rPr sz="1300" b="1" spc="10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4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работы</a:t>
                      </a:r>
                      <a:r>
                        <a:rPr sz="1300" b="1" spc="5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4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и/или</a:t>
                      </a:r>
                      <a:r>
                        <a:rPr sz="1300" b="1" spc="3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4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инклюзивного</a:t>
                      </a:r>
                      <a:r>
                        <a:rPr sz="1300" b="1" spc="4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4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образования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01600" marR="30353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300" b="1" spc="-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cпециальные условия для получения образования детьми с </a:t>
                      </a:r>
                      <a:r>
                        <a:rPr sz="1300" b="1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ОВЗ </a:t>
                      </a:r>
                      <a:r>
                        <a:rPr sz="1300" b="1" spc="-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300" b="1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том </a:t>
                      </a:r>
                      <a:r>
                        <a:rPr sz="1300" b="1" spc="-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числе механизмы адаптации Программы </a:t>
                      </a:r>
                      <a:r>
                        <a:rPr sz="1300" b="1" spc="-31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300" b="1" spc="-5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указанных детей,</a:t>
                      </a:r>
                      <a:r>
                        <a:rPr sz="1300" b="1" spc="-1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использование</a:t>
                      </a:r>
                      <a:r>
                        <a:rPr sz="1300" b="1" spc="2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специальных</a:t>
                      </a:r>
                      <a:r>
                        <a:rPr sz="1300" b="1" spc="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r>
                        <a:rPr sz="1300" b="1" spc="1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программ</a:t>
                      </a:r>
                      <a:r>
                        <a:rPr sz="1300" b="1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300" b="1" spc="1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методов,</a:t>
                      </a:r>
                      <a:r>
                        <a:rPr sz="1300" b="1" spc="-1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специальных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01600" marR="354330">
                        <a:lnSpc>
                          <a:spcPct val="69200"/>
                        </a:lnSpc>
                        <a:spcBef>
                          <a:spcPts val="229"/>
                        </a:spcBef>
                      </a:pPr>
                      <a:r>
                        <a:rPr sz="1300" b="1" spc="-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методических пособий и дидактических материалов, предоставление </a:t>
                      </a:r>
                      <a:r>
                        <a:rPr sz="1300" b="1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услуг </a:t>
                      </a:r>
                      <a:r>
                        <a:rPr sz="1300" b="1" spc="-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ассистента (помощника), </a:t>
                      </a:r>
                      <a:r>
                        <a:rPr sz="1300" b="1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оказывающего</a:t>
                      </a:r>
                      <a:r>
                        <a:rPr sz="1300" b="1" spc="-7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детям</a:t>
                      </a:r>
                      <a:r>
                        <a:rPr sz="1300" b="1" spc="-4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необходимую</a:t>
                      </a:r>
                      <a:r>
                        <a:rPr sz="1300" b="1" spc="-6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помощь,</a:t>
                      </a:r>
                      <a:r>
                        <a:rPr sz="1300" b="1" spc="-5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проведение</a:t>
                      </a:r>
                      <a:r>
                        <a:rPr sz="1300" b="1" spc="-5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групповых</a:t>
                      </a:r>
                      <a:r>
                        <a:rPr sz="1300" b="1" spc="-5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300" b="1" spc="-7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индивидуальных</a:t>
                      </a:r>
                      <a:r>
                        <a:rPr sz="1300" b="1" spc="-4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коррекционных</a:t>
                      </a:r>
                      <a:r>
                        <a:rPr sz="1300" b="1" spc="-2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CC00FF"/>
                          </a:solidFill>
                          <a:latin typeface="Times New Roman"/>
                          <a:cs typeface="Times New Roman"/>
                        </a:rPr>
                        <a:t>занятий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1460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356234" y="288925"/>
            <a:ext cx="8569325" cy="980440"/>
          </a:xfrm>
          <a:custGeom>
            <a:avLst/>
            <a:gdLst/>
            <a:ahLst/>
            <a:cxnLst/>
            <a:rect l="l" t="t" r="r" b="b"/>
            <a:pathLst>
              <a:path w="8569325" h="980440">
                <a:moveTo>
                  <a:pt x="835660" y="980439"/>
                </a:moveTo>
                <a:lnTo>
                  <a:pt x="8303260" y="980439"/>
                </a:lnTo>
                <a:lnTo>
                  <a:pt x="8303260" y="332739"/>
                </a:lnTo>
                <a:lnTo>
                  <a:pt x="835660" y="332739"/>
                </a:lnTo>
                <a:lnTo>
                  <a:pt x="835660" y="980439"/>
                </a:lnTo>
                <a:close/>
              </a:path>
              <a:path w="8569325" h="980440">
                <a:moveTo>
                  <a:pt x="0" y="301625"/>
                </a:moveTo>
                <a:lnTo>
                  <a:pt x="8569325" y="301625"/>
                </a:lnTo>
                <a:lnTo>
                  <a:pt x="8569325" y="0"/>
                </a:lnTo>
                <a:lnTo>
                  <a:pt x="0" y="0"/>
                </a:lnTo>
                <a:lnTo>
                  <a:pt x="0" y="301625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31951" y="203966"/>
            <a:ext cx="8023225" cy="1062990"/>
          </a:xfrm>
          <a:prstGeom prst="rect">
            <a:avLst/>
          </a:prstGeom>
        </p:spPr>
        <p:txBody>
          <a:bodyPr vert="horz" wrap="square" lIns="0" tIns="133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sz="14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РАЗДЕЛЫ</a:t>
            </a:r>
            <a:r>
              <a:rPr sz="1400" b="1" spc="2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ОСНОВНОЙ</a:t>
            </a:r>
            <a:r>
              <a:rPr sz="1400" b="1" spc="2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14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ПРОГРАММЫ</a:t>
            </a:r>
            <a:r>
              <a:rPr sz="1400" b="1" spc="2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ДОШКОЛЬНОГО</a:t>
            </a:r>
            <a:r>
              <a:rPr sz="1400" b="1" spc="2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ОБРАЗОВАНИЯ</a:t>
            </a:r>
            <a:endParaRPr sz="1400">
              <a:latin typeface="Times New Roman"/>
              <a:cs typeface="Times New Roman"/>
            </a:endParaRPr>
          </a:p>
          <a:p>
            <a:pPr marL="744220" marR="175895" algn="ctr">
              <a:lnSpc>
                <a:spcPct val="99600"/>
              </a:lnSpc>
              <a:spcBef>
                <a:spcPts val="875"/>
              </a:spcBef>
            </a:pP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Краткая</a:t>
            </a:r>
            <a:r>
              <a:rPr sz="1300" b="1" spc="-8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презентация</a:t>
            </a:r>
            <a:r>
              <a:rPr sz="13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программы</a:t>
            </a:r>
            <a:r>
              <a:rPr sz="130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(ориентирована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 на</a:t>
            </a:r>
            <a:r>
              <a:rPr sz="1300" b="1" spc="-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родителей</a:t>
            </a:r>
            <a:r>
              <a:rPr sz="1300" b="1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и</a:t>
            </a:r>
            <a:r>
              <a:rPr sz="1300" b="1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доступна</a:t>
            </a:r>
            <a:r>
              <a:rPr sz="130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для</a:t>
            </a:r>
            <a:r>
              <a:rPr sz="1300" b="1" spc="-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ознакомления): </a:t>
            </a:r>
            <a:r>
              <a:rPr sz="1300" b="1" spc="-3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возрастные</a:t>
            </a:r>
            <a:r>
              <a:rPr sz="13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и</a:t>
            </a:r>
            <a:r>
              <a:rPr sz="13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иные</a:t>
            </a:r>
            <a:r>
              <a:rPr sz="13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категории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детей,</a:t>
            </a:r>
            <a:r>
              <a:rPr sz="13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в</a:t>
            </a:r>
            <a:r>
              <a:rPr sz="13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том</a:t>
            </a:r>
            <a:r>
              <a:rPr sz="13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числе</a:t>
            </a:r>
            <a:r>
              <a:rPr sz="13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детей</a:t>
            </a:r>
            <a:r>
              <a:rPr sz="13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с</a:t>
            </a:r>
            <a:r>
              <a:rPr sz="13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0000FF"/>
                </a:solidFill>
                <a:latin typeface="Times New Roman"/>
                <a:cs typeface="Times New Roman"/>
              </a:rPr>
              <a:t>ОВЗ;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используемые</a:t>
            </a:r>
            <a:r>
              <a:rPr sz="13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примерные </a:t>
            </a:r>
            <a:r>
              <a:rPr sz="13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программы;</a:t>
            </a:r>
            <a:r>
              <a:rPr sz="1300" b="1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характеристика</a:t>
            </a:r>
            <a:r>
              <a:rPr sz="1300" b="1" spc="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взаимодействия</a:t>
            </a:r>
            <a:r>
              <a:rPr sz="1300" b="1" spc="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педколлектива с</a:t>
            </a:r>
            <a:r>
              <a:rPr sz="13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семьями</a:t>
            </a:r>
            <a:r>
              <a:rPr sz="1300" b="1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0000FF"/>
                </a:solidFill>
                <a:latin typeface="Times New Roman"/>
                <a:cs typeface="Times New Roman"/>
              </a:rPr>
              <a:t>детей</a:t>
            </a:r>
            <a:endParaRPr sz="13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6050" y="153987"/>
            <a:ext cx="8844915" cy="6557009"/>
            <a:chOff x="146050" y="153987"/>
            <a:chExt cx="8844915" cy="6557009"/>
          </a:xfrm>
        </p:grpSpPr>
        <p:sp>
          <p:nvSpPr>
            <p:cNvPr id="3" name="object 3"/>
            <p:cNvSpPr/>
            <p:nvPr/>
          </p:nvSpPr>
          <p:spPr>
            <a:xfrm>
              <a:off x="146050" y="6391909"/>
              <a:ext cx="8833485" cy="309880"/>
            </a:xfrm>
            <a:custGeom>
              <a:avLst/>
              <a:gdLst/>
              <a:ahLst/>
              <a:cxnLst/>
              <a:rect l="l" t="t" r="r" b="b"/>
              <a:pathLst>
                <a:path w="8833485" h="309879">
                  <a:moveTo>
                    <a:pt x="8833485" y="0"/>
                  </a:moveTo>
                  <a:lnTo>
                    <a:pt x="0" y="0"/>
                  </a:lnTo>
                  <a:lnTo>
                    <a:pt x="0" y="309879"/>
                  </a:lnTo>
                  <a:lnTo>
                    <a:pt x="8833485" y="309879"/>
                  </a:lnTo>
                  <a:lnTo>
                    <a:pt x="8833485" y="0"/>
                  </a:lnTo>
                  <a:close/>
                </a:path>
              </a:pathLst>
            </a:custGeom>
            <a:solidFill>
              <a:srgbClr val="89AC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2400" y="158750"/>
              <a:ext cx="8833485" cy="6547484"/>
            </a:xfrm>
            <a:custGeom>
              <a:avLst/>
              <a:gdLst/>
              <a:ahLst/>
              <a:cxnLst/>
              <a:rect l="l" t="t" r="r" b="b"/>
              <a:pathLst>
                <a:path w="8833485" h="6547484">
                  <a:moveTo>
                    <a:pt x="0" y="6547484"/>
                  </a:moveTo>
                  <a:lnTo>
                    <a:pt x="8833485" y="6547484"/>
                  </a:lnTo>
                  <a:lnTo>
                    <a:pt x="8833485" y="0"/>
                  </a:lnTo>
                  <a:lnTo>
                    <a:pt x="0" y="0"/>
                  </a:lnTo>
                  <a:lnTo>
                    <a:pt x="0" y="6547484"/>
                  </a:lnTo>
                  <a:close/>
                </a:path>
              </a:pathLst>
            </a:custGeom>
            <a:ln w="9525">
              <a:solidFill>
                <a:srgbClr val="7995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50420" y="304800"/>
            <a:ext cx="7024744" cy="1143000"/>
          </a:xfrm>
          <a:prstGeom prst="rect">
            <a:avLst/>
          </a:prstGeom>
        </p:spPr>
        <p:txBody>
          <a:bodyPr vert="horz" wrap="square" lIns="0" tIns="79883" rIns="0" bIns="0" rtlCol="0">
            <a:spAutoFit/>
          </a:bodyPr>
          <a:lstStyle/>
          <a:p>
            <a:pPr marL="2501265" marR="5080" indent="-1471295">
              <a:lnSpc>
                <a:spcPct val="101200"/>
              </a:lnSpc>
              <a:spcBef>
                <a:spcPts val="65"/>
              </a:spcBef>
            </a:pPr>
            <a:r>
              <a:rPr sz="2600" dirty="0">
                <a:solidFill>
                  <a:srgbClr val="006FC0"/>
                </a:solidFill>
                <a:latin typeface="Times New Roman"/>
                <a:cs typeface="Times New Roman"/>
              </a:rPr>
              <a:t>Формы</a:t>
            </a:r>
            <a:r>
              <a:rPr sz="2600" spc="-8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006FC0"/>
                </a:solidFill>
                <a:latin typeface="Times New Roman"/>
                <a:cs typeface="Times New Roman"/>
              </a:rPr>
              <a:t>взаимодействия</a:t>
            </a:r>
            <a:r>
              <a:rPr sz="2600" spc="-7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006FC0"/>
                </a:solidFill>
                <a:latin typeface="Times New Roman"/>
                <a:cs typeface="Times New Roman"/>
              </a:rPr>
              <a:t>педагогического </a:t>
            </a:r>
            <a:r>
              <a:rPr sz="2600" spc="-6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006FC0"/>
                </a:solidFill>
                <a:latin typeface="Times New Roman"/>
                <a:cs typeface="Times New Roman"/>
              </a:rPr>
              <a:t>коллектива</a:t>
            </a:r>
            <a:r>
              <a:rPr sz="26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6FC0"/>
                </a:solidFill>
                <a:latin typeface="Times New Roman"/>
                <a:cs typeface="Times New Roman"/>
              </a:rPr>
              <a:t>с</a:t>
            </a:r>
            <a:r>
              <a:rPr sz="26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006FC0"/>
                </a:solidFill>
                <a:latin typeface="Times New Roman"/>
                <a:cs typeface="Times New Roman"/>
              </a:rPr>
              <a:t>семьями</a:t>
            </a:r>
            <a:r>
              <a:rPr sz="26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6FC0"/>
                </a:solidFill>
                <a:latin typeface="Times New Roman"/>
                <a:cs typeface="Times New Roman"/>
              </a:rPr>
              <a:t>детей.</a:t>
            </a:r>
            <a:endParaRPr sz="26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0072" y="1731009"/>
            <a:ext cx="7885430" cy="426212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5240" marR="5080" algn="just">
              <a:lnSpc>
                <a:spcPct val="101499"/>
              </a:lnSpc>
              <a:spcBef>
                <a:spcPts val="65"/>
              </a:spcBef>
            </a:pP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соответствии</a:t>
            </a:r>
            <a:r>
              <a:rPr sz="1800" dirty="0">
                <a:latin typeface="Times New Roman"/>
                <a:cs typeface="Times New Roman"/>
              </a:rPr>
              <a:t> 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законом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Российской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Федерации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«Об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образовании»,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федеральными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образовательными</a:t>
            </a:r>
            <a:r>
              <a:rPr sz="1800" dirty="0">
                <a:latin typeface="Times New Roman"/>
                <a:cs typeface="Times New Roman"/>
              </a:rPr>
              <a:t> стандартами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дошкольного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образования,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Уставом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МБДОУ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5" dirty="0" err="1" smtClean="0">
                <a:latin typeface="Times New Roman"/>
                <a:cs typeface="Times New Roman"/>
              </a:rPr>
              <a:t>одной</a:t>
            </a:r>
            <a:r>
              <a:rPr sz="1800" dirty="0" smtClean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</a:t>
            </a:r>
            <a:r>
              <a:rPr sz="1800" dirty="0">
                <a:latin typeface="Times New Roman"/>
                <a:cs typeface="Times New Roman"/>
              </a:rPr>
              <a:t> основных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задач</a:t>
            </a:r>
            <a:r>
              <a:rPr sz="1800" dirty="0">
                <a:latin typeface="Times New Roman"/>
                <a:cs typeface="Times New Roman"/>
              </a:rPr>
              <a:t> является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взаимодействие</a:t>
            </a:r>
            <a:r>
              <a:rPr sz="1800" dirty="0">
                <a:latin typeface="Times New Roman"/>
                <a:cs typeface="Times New Roman"/>
              </a:rPr>
              <a:t> 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семьей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обеспечения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полноценного</a:t>
            </a:r>
            <a:r>
              <a:rPr sz="1800" dirty="0">
                <a:latin typeface="Times New Roman"/>
                <a:cs typeface="Times New Roman"/>
              </a:rPr>
              <a:t> развития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реализации</a:t>
            </a:r>
            <a:r>
              <a:rPr sz="1800" spc="4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личности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ребенка.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Особое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место</a:t>
            </a:r>
            <a:r>
              <a:rPr sz="1800" dirty="0">
                <a:latin typeface="Times New Roman"/>
                <a:cs typeface="Times New Roman"/>
              </a:rPr>
              <a:t> уделяется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правовому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психолого-педагогическому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просвещению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родителей (законных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представителей)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детей.</a:t>
            </a:r>
            <a:endParaRPr sz="1800" dirty="0">
              <a:latin typeface="Times New Roman"/>
              <a:cs typeface="Times New Roman"/>
            </a:endParaRPr>
          </a:p>
          <a:p>
            <a:pPr marL="15240" marR="1085850">
              <a:lnSpc>
                <a:spcPct val="101699"/>
              </a:lnSpc>
              <a:spcBef>
                <a:spcPts val="350"/>
              </a:spcBef>
            </a:pP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основу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совместной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деятельности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семьи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дошкольного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учреждения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заложены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следующие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принципы:</a:t>
            </a:r>
            <a:endParaRPr sz="1800" dirty="0">
              <a:latin typeface="Times New Roman"/>
              <a:cs typeface="Times New Roman"/>
            </a:endParaRPr>
          </a:p>
          <a:p>
            <a:pPr marL="291465" indent="-279400">
              <a:lnSpc>
                <a:spcPct val="100000"/>
              </a:lnSpc>
              <a:spcBef>
                <a:spcPts val="420"/>
              </a:spcBef>
              <a:buClr>
                <a:srgbClr val="D16046"/>
              </a:buClr>
              <a:buSzPct val="80555"/>
              <a:buFont typeface="Segoe UI Symbol"/>
              <a:buChar char="⚫"/>
              <a:tabLst>
                <a:tab pos="291465" algn="l"/>
                <a:tab pos="292100" algn="l"/>
              </a:tabLst>
            </a:pPr>
            <a:r>
              <a:rPr sz="1800" spc="-5" dirty="0">
                <a:latin typeface="Times New Roman"/>
                <a:cs typeface="Times New Roman"/>
              </a:rPr>
              <a:t>единый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подход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процессу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воспитания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ребёнка;</a:t>
            </a:r>
            <a:endParaRPr sz="1800" dirty="0">
              <a:latin typeface="Times New Roman"/>
              <a:cs typeface="Times New Roman"/>
            </a:endParaRPr>
          </a:p>
          <a:p>
            <a:pPr marL="291465" indent="-279400">
              <a:lnSpc>
                <a:spcPct val="100000"/>
              </a:lnSpc>
              <a:spcBef>
                <a:spcPts val="420"/>
              </a:spcBef>
              <a:buClr>
                <a:srgbClr val="D16046"/>
              </a:buClr>
              <a:buSzPct val="80555"/>
              <a:buFont typeface="Segoe UI Symbol"/>
              <a:buChar char="⚫"/>
              <a:tabLst>
                <a:tab pos="291465" algn="l"/>
                <a:tab pos="292100" algn="l"/>
              </a:tabLst>
            </a:pPr>
            <a:r>
              <a:rPr sz="1800" dirty="0">
                <a:latin typeface="Times New Roman"/>
                <a:cs typeface="Times New Roman"/>
              </a:rPr>
              <a:t>открытость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дошкольного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учреждения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родителей;</a:t>
            </a:r>
            <a:endParaRPr sz="1800" dirty="0">
              <a:latin typeface="Times New Roman"/>
              <a:cs typeface="Times New Roman"/>
            </a:endParaRPr>
          </a:p>
          <a:p>
            <a:pPr marL="291465" indent="-279400">
              <a:lnSpc>
                <a:spcPct val="100000"/>
              </a:lnSpc>
              <a:spcBef>
                <a:spcPts val="420"/>
              </a:spcBef>
              <a:buClr>
                <a:srgbClr val="D16046"/>
              </a:buClr>
              <a:buSzPct val="80555"/>
              <a:buFont typeface="Segoe UI Symbol"/>
              <a:buChar char="⚫"/>
              <a:tabLst>
                <a:tab pos="291465" algn="l"/>
                <a:tab pos="292100" algn="l"/>
              </a:tabLst>
            </a:pPr>
            <a:r>
              <a:rPr sz="1800" spc="-5" dirty="0">
                <a:latin typeface="Times New Roman"/>
                <a:cs typeface="Times New Roman"/>
              </a:rPr>
              <a:t>взаимное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доверие</a:t>
            </a:r>
            <a:r>
              <a:rPr sz="1800" spc="3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взаимоотношениях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педагогов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родителей;</a:t>
            </a:r>
            <a:endParaRPr sz="1800" dirty="0">
              <a:latin typeface="Times New Roman"/>
              <a:cs typeface="Times New Roman"/>
            </a:endParaRPr>
          </a:p>
          <a:p>
            <a:pPr marL="291465" indent="-279400">
              <a:lnSpc>
                <a:spcPct val="100000"/>
              </a:lnSpc>
              <a:spcBef>
                <a:spcPts val="434"/>
              </a:spcBef>
              <a:buClr>
                <a:srgbClr val="D16046"/>
              </a:buClr>
              <a:buSzPct val="80555"/>
              <a:buFont typeface="Segoe UI Symbol"/>
              <a:buChar char="⚫"/>
              <a:tabLst>
                <a:tab pos="291465" algn="l"/>
                <a:tab pos="292100" algn="l"/>
              </a:tabLst>
            </a:pPr>
            <a:r>
              <a:rPr sz="1800" dirty="0">
                <a:latin typeface="Times New Roman"/>
                <a:cs typeface="Times New Roman"/>
              </a:rPr>
              <a:t>уважение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доброжелательность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друг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другу;</a:t>
            </a:r>
            <a:endParaRPr sz="1800" dirty="0">
              <a:latin typeface="Times New Roman"/>
              <a:cs typeface="Times New Roman"/>
            </a:endParaRPr>
          </a:p>
          <a:p>
            <a:pPr marL="291465" indent="-279400">
              <a:lnSpc>
                <a:spcPct val="100000"/>
              </a:lnSpc>
              <a:spcBef>
                <a:spcPts val="405"/>
              </a:spcBef>
              <a:buClr>
                <a:srgbClr val="D16046"/>
              </a:buClr>
              <a:buSzPct val="80555"/>
              <a:buFont typeface="Segoe UI Symbol"/>
              <a:buChar char="⚫"/>
              <a:tabLst>
                <a:tab pos="291465" algn="l"/>
                <a:tab pos="292100" algn="l"/>
              </a:tabLst>
            </a:pPr>
            <a:r>
              <a:rPr sz="1800" spc="-5" dirty="0">
                <a:latin typeface="Times New Roman"/>
                <a:cs typeface="Times New Roman"/>
              </a:rPr>
              <a:t>дифференцированный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подход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каждой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семье;</a:t>
            </a:r>
            <a:endParaRPr sz="1800" dirty="0">
              <a:latin typeface="Times New Roman"/>
              <a:cs typeface="Times New Roman"/>
            </a:endParaRPr>
          </a:p>
          <a:p>
            <a:pPr marL="291465" indent="-279400">
              <a:lnSpc>
                <a:spcPct val="100000"/>
              </a:lnSpc>
              <a:spcBef>
                <a:spcPts val="434"/>
              </a:spcBef>
              <a:buClr>
                <a:srgbClr val="D16046"/>
              </a:buClr>
              <a:buSzPct val="80555"/>
              <a:buFont typeface="Segoe UI Symbol"/>
              <a:buChar char="⚫"/>
              <a:tabLst>
                <a:tab pos="291465" algn="l"/>
                <a:tab pos="292100" algn="l"/>
              </a:tabLst>
            </a:pPr>
            <a:r>
              <a:rPr sz="1800" dirty="0">
                <a:latin typeface="Times New Roman"/>
                <a:cs typeface="Times New Roman"/>
              </a:rPr>
              <a:t>равно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ответственность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родителей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педагогов.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6050" y="153987"/>
            <a:ext cx="8844915" cy="6557009"/>
            <a:chOff x="146050" y="153987"/>
            <a:chExt cx="8844915" cy="6557009"/>
          </a:xfrm>
        </p:grpSpPr>
        <p:sp>
          <p:nvSpPr>
            <p:cNvPr id="3" name="object 3"/>
            <p:cNvSpPr/>
            <p:nvPr/>
          </p:nvSpPr>
          <p:spPr>
            <a:xfrm>
              <a:off x="146050" y="6391909"/>
              <a:ext cx="8833485" cy="309880"/>
            </a:xfrm>
            <a:custGeom>
              <a:avLst/>
              <a:gdLst/>
              <a:ahLst/>
              <a:cxnLst/>
              <a:rect l="l" t="t" r="r" b="b"/>
              <a:pathLst>
                <a:path w="8833485" h="309879">
                  <a:moveTo>
                    <a:pt x="8833485" y="0"/>
                  </a:moveTo>
                  <a:lnTo>
                    <a:pt x="0" y="0"/>
                  </a:lnTo>
                  <a:lnTo>
                    <a:pt x="0" y="309879"/>
                  </a:lnTo>
                  <a:lnTo>
                    <a:pt x="8833485" y="309879"/>
                  </a:lnTo>
                  <a:lnTo>
                    <a:pt x="8833485" y="0"/>
                  </a:lnTo>
                  <a:close/>
                </a:path>
              </a:pathLst>
            </a:custGeom>
            <a:solidFill>
              <a:srgbClr val="89AC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2400" y="158750"/>
              <a:ext cx="8833485" cy="6547484"/>
            </a:xfrm>
            <a:custGeom>
              <a:avLst/>
              <a:gdLst/>
              <a:ahLst/>
              <a:cxnLst/>
              <a:rect l="l" t="t" r="r" b="b"/>
              <a:pathLst>
                <a:path w="8833485" h="6547484">
                  <a:moveTo>
                    <a:pt x="0" y="6547484"/>
                  </a:moveTo>
                  <a:lnTo>
                    <a:pt x="8833485" y="6547484"/>
                  </a:lnTo>
                  <a:lnTo>
                    <a:pt x="8833485" y="0"/>
                  </a:lnTo>
                  <a:lnTo>
                    <a:pt x="0" y="0"/>
                  </a:lnTo>
                  <a:lnTo>
                    <a:pt x="0" y="6547484"/>
                  </a:lnTo>
                  <a:close/>
                </a:path>
              </a:pathLst>
            </a:custGeom>
            <a:ln w="9525">
              <a:solidFill>
                <a:srgbClr val="7995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676275" y="2462529"/>
            <a:ext cx="7091680" cy="3145790"/>
            <a:chOff x="676275" y="2462529"/>
            <a:chExt cx="7091680" cy="314579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6275" y="2773044"/>
              <a:ext cx="1861185" cy="16414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11680" y="3664584"/>
              <a:ext cx="1929765" cy="178307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86354" y="4112894"/>
              <a:ext cx="887730" cy="66611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52520" y="3888739"/>
              <a:ext cx="1988820" cy="171958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99865" y="4434839"/>
              <a:ext cx="1246505" cy="16891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51045" y="4683759"/>
              <a:ext cx="175895" cy="9842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02100" y="4867909"/>
              <a:ext cx="1096010" cy="18224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98440" y="3591559"/>
              <a:ext cx="1856739" cy="165988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11825" y="3931919"/>
              <a:ext cx="1157604" cy="75247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012179" y="2462529"/>
              <a:ext cx="1755775" cy="154114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591934" y="3447414"/>
              <a:ext cx="337185" cy="184785"/>
            </a:xfrm>
            <a:custGeom>
              <a:avLst/>
              <a:gdLst/>
              <a:ahLst/>
              <a:cxnLst/>
              <a:rect l="l" t="t" r="r" b="b"/>
              <a:pathLst>
                <a:path w="337184" h="184785">
                  <a:moveTo>
                    <a:pt x="0" y="0"/>
                  </a:moveTo>
                  <a:lnTo>
                    <a:pt x="17145" y="35560"/>
                  </a:lnTo>
                  <a:lnTo>
                    <a:pt x="81915" y="81914"/>
                  </a:lnTo>
                  <a:lnTo>
                    <a:pt x="128905" y="107314"/>
                  </a:lnTo>
                  <a:lnTo>
                    <a:pt x="184150" y="133985"/>
                  </a:lnTo>
                  <a:lnTo>
                    <a:pt x="245745" y="160020"/>
                  </a:lnTo>
                  <a:lnTo>
                    <a:pt x="313055" y="184785"/>
                  </a:lnTo>
                  <a:lnTo>
                    <a:pt x="337185" y="1174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591934" y="3447414"/>
              <a:ext cx="313055" cy="184785"/>
            </a:xfrm>
            <a:custGeom>
              <a:avLst/>
              <a:gdLst/>
              <a:ahLst/>
              <a:cxnLst/>
              <a:rect l="l" t="t" r="r" b="b"/>
              <a:pathLst>
                <a:path w="313054" h="184785">
                  <a:moveTo>
                    <a:pt x="313055" y="184785"/>
                  </a:moveTo>
                  <a:lnTo>
                    <a:pt x="245745" y="160020"/>
                  </a:lnTo>
                  <a:lnTo>
                    <a:pt x="184150" y="133985"/>
                  </a:lnTo>
                  <a:lnTo>
                    <a:pt x="128905" y="107314"/>
                  </a:lnTo>
                  <a:lnTo>
                    <a:pt x="81915" y="81914"/>
                  </a:lnTo>
                  <a:lnTo>
                    <a:pt x="43815" y="57785"/>
                  </a:lnTo>
                  <a:lnTo>
                    <a:pt x="1905" y="15875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D160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17828" y="3187064"/>
            <a:ext cx="1183005" cy="75057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indent="112395">
              <a:lnSpc>
                <a:spcPts val="1900"/>
              </a:lnSpc>
              <a:spcBef>
                <a:spcPts val="175"/>
              </a:spcBef>
            </a:pPr>
            <a:r>
              <a:rPr sz="1600" spc="-5" dirty="0">
                <a:latin typeface="Times New Roman"/>
                <a:cs typeface="Times New Roman"/>
              </a:rPr>
              <a:t>Различные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</a:t>
            </a:r>
            <a:r>
              <a:rPr sz="1600" spc="-20" dirty="0">
                <a:latin typeface="Times New Roman"/>
                <a:cs typeface="Times New Roman"/>
              </a:rPr>
              <a:t>и</a:t>
            </a:r>
            <a:r>
              <a:rPr sz="1600" spc="-15" dirty="0">
                <a:latin typeface="Times New Roman"/>
                <a:cs typeface="Times New Roman"/>
              </a:rPr>
              <a:t>д</a:t>
            </a:r>
            <a:r>
              <a:rPr sz="1600" spc="-5" dirty="0">
                <a:latin typeface="Times New Roman"/>
                <a:cs typeface="Times New Roman"/>
              </a:rPr>
              <a:t>ы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д</a:t>
            </a:r>
            <a:r>
              <a:rPr sz="1600" spc="-20" dirty="0">
                <a:latin typeface="Times New Roman"/>
                <a:cs typeface="Times New Roman"/>
              </a:rPr>
              <a:t>етс</a:t>
            </a:r>
            <a:r>
              <a:rPr sz="1600" spc="-25" dirty="0">
                <a:latin typeface="Times New Roman"/>
                <a:cs typeface="Times New Roman"/>
              </a:rPr>
              <a:t>к</a:t>
            </a:r>
            <a:r>
              <a:rPr sz="1600" spc="-15" dirty="0">
                <a:latin typeface="Times New Roman"/>
                <a:cs typeface="Times New Roman"/>
              </a:rPr>
              <a:t>о</a:t>
            </a:r>
            <a:r>
              <a:rPr sz="1600" spc="-5" dirty="0">
                <a:latin typeface="Times New Roman"/>
                <a:cs typeface="Times New Roman"/>
              </a:rPr>
              <a:t>й  деяте</a:t>
            </a:r>
            <a:r>
              <a:rPr sz="1600" spc="-25" dirty="0">
                <a:latin typeface="Times New Roman"/>
                <a:cs typeface="Times New Roman"/>
              </a:rPr>
              <a:t>л</a:t>
            </a:r>
            <a:r>
              <a:rPr sz="1600" spc="-10" dirty="0">
                <a:latin typeface="Times New Roman"/>
                <a:cs typeface="Times New Roman"/>
              </a:rPr>
              <a:t>ь</a:t>
            </a:r>
            <a:r>
              <a:rPr sz="1600" spc="-15" dirty="0">
                <a:latin typeface="Times New Roman"/>
                <a:cs typeface="Times New Roman"/>
              </a:rPr>
              <a:t>н</a:t>
            </a:r>
            <a:r>
              <a:rPr sz="1600" spc="-5" dirty="0">
                <a:latin typeface="Times New Roman"/>
                <a:cs typeface="Times New Roman"/>
              </a:rPr>
              <a:t>ости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827266" y="3089528"/>
            <a:ext cx="1384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○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995634" y="413673"/>
            <a:ext cx="7024744" cy="12003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Условия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реализации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должны</a:t>
            </a:r>
          </a:p>
          <a:p>
            <a:pPr marL="12065" marR="5080" algn="ctr">
              <a:lnSpc>
                <a:spcPts val="2890"/>
              </a:lnSpc>
              <a:spcBef>
                <a:spcPts val="85"/>
              </a:spcBef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обеспечивать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полноценное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личности </a:t>
            </a:r>
            <a:r>
              <a:rPr sz="2800" spc="-5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во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всех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основных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образовательных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областях,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028059" y="1599946"/>
            <a:ext cx="3087370" cy="1525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1F5F"/>
                </a:solidFill>
                <a:latin typeface="Georgia"/>
                <a:cs typeface="Georgia"/>
              </a:rPr>
              <a:t>через:</a:t>
            </a:r>
            <a:endParaRPr sz="24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27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600" dirty="0">
              <a:latin typeface="Georgia"/>
              <a:cs typeface="Georgia"/>
            </a:endParaRPr>
          </a:p>
          <a:p>
            <a:pPr algn="r">
              <a:lnSpc>
                <a:spcPct val="100000"/>
              </a:lnSpc>
            </a:pPr>
            <a:r>
              <a:rPr sz="2400" dirty="0" smtClean="0">
                <a:latin typeface="Georgia"/>
                <a:cs typeface="Georgia"/>
              </a:rPr>
              <a:t>●</a:t>
            </a:r>
            <a:r>
              <a:rPr sz="2400" spc="-85" dirty="0" smtClean="0">
                <a:latin typeface="Georgia"/>
                <a:cs typeface="Georgia"/>
              </a:rPr>
              <a:t> </a:t>
            </a:r>
            <a:r>
              <a:rPr sz="2400" dirty="0" smtClean="0">
                <a:latin typeface="Georgia"/>
                <a:cs typeface="Georgia"/>
              </a:rPr>
              <a:t>●</a:t>
            </a:r>
            <a:endParaRPr sz="24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71600" y="2590800"/>
            <a:ext cx="60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  <a:p>
            <a:pPr algn="ctr"/>
            <a:r>
              <a:rPr lang="ru-RU" sz="36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tt-RU" sz="36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6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ъ</a:t>
            </a:r>
            <a:r>
              <a:rPr lang="tt-RU" sz="36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тибарыгыз өчен рәхмәт!</a:t>
            </a:r>
            <a:endParaRPr lang="ru-RU" sz="36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177"/>
            <a:ext cx="8991600" cy="6557009"/>
            <a:chOff x="0" y="150177"/>
            <a:chExt cx="8991600" cy="6557009"/>
          </a:xfrm>
        </p:grpSpPr>
        <p:sp>
          <p:nvSpPr>
            <p:cNvPr id="3" name="object 3"/>
            <p:cNvSpPr/>
            <p:nvPr/>
          </p:nvSpPr>
          <p:spPr>
            <a:xfrm>
              <a:off x="0" y="1393189"/>
              <a:ext cx="8991600" cy="5312410"/>
            </a:xfrm>
            <a:custGeom>
              <a:avLst/>
              <a:gdLst/>
              <a:ahLst/>
              <a:cxnLst/>
              <a:rect l="l" t="t" r="r" b="b"/>
              <a:pathLst>
                <a:path w="8991600" h="5312409">
                  <a:moveTo>
                    <a:pt x="0" y="5312410"/>
                  </a:moveTo>
                  <a:lnTo>
                    <a:pt x="8991600" y="5312410"/>
                  </a:lnTo>
                  <a:lnTo>
                    <a:pt x="8991600" y="0"/>
                  </a:lnTo>
                  <a:lnTo>
                    <a:pt x="0" y="0"/>
                  </a:lnTo>
                  <a:lnTo>
                    <a:pt x="0" y="5312410"/>
                  </a:lnTo>
                  <a:close/>
                </a:path>
              </a:pathLst>
            </a:custGeom>
            <a:solidFill>
              <a:srgbClr val="C5D1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393189"/>
              <a:ext cx="152400" cy="5312410"/>
            </a:xfrm>
            <a:custGeom>
              <a:avLst/>
              <a:gdLst/>
              <a:ahLst/>
              <a:cxnLst/>
              <a:rect l="l" t="t" r="r" b="b"/>
              <a:pathLst>
                <a:path w="152400" h="5312409">
                  <a:moveTo>
                    <a:pt x="0" y="5312410"/>
                  </a:moveTo>
                  <a:lnTo>
                    <a:pt x="152400" y="531241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53124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9225" y="6388099"/>
              <a:ext cx="8833485" cy="309880"/>
            </a:xfrm>
            <a:custGeom>
              <a:avLst/>
              <a:gdLst/>
              <a:ahLst/>
              <a:cxnLst/>
              <a:rect l="l" t="t" r="r" b="b"/>
              <a:pathLst>
                <a:path w="8833485" h="309879">
                  <a:moveTo>
                    <a:pt x="8833485" y="0"/>
                  </a:moveTo>
                  <a:lnTo>
                    <a:pt x="0" y="0"/>
                  </a:lnTo>
                  <a:lnTo>
                    <a:pt x="0" y="309880"/>
                  </a:lnTo>
                  <a:lnTo>
                    <a:pt x="8833485" y="309880"/>
                  </a:lnTo>
                  <a:lnTo>
                    <a:pt x="8833485" y="0"/>
                  </a:lnTo>
                  <a:close/>
                </a:path>
              </a:pathLst>
            </a:custGeom>
            <a:solidFill>
              <a:srgbClr val="89AC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154939"/>
              <a:ext cx="8833485" cy="6547484"/>
            </a:xfrm>
            <a:custGeom>
              <a:avLst/>
              <a:gdLst/>
              <a:ahLst/>
              <a:cxnLst/>
              <a:rect l="l" t="t" r="r" b="b"/>
              <a:pathLst>
                <a:path w="8833485" h="6547484">
                  <a:moveTo>
                    <a:pt x="0" y="6547484"/>
                  </a:moveTo>
                  <a:lnTo>
                    <a:pt x="8833485" y="6547484"/>
                  </a:lnTo>
                  <a:lnTo>
                    <a:pt x="8833485" y="0"/>
                  </a:lnTo>
                  <a:lnTo>
                    <a:pt x="0" y="0"/>
                  </a:lnTo>
                  <a:lnTo>
                    <a:pt x="0" y="6547484"/>
                  </a:lnTo>
                  <a:close/>
                </a:path>
              </a:pathLst>
            </a:custGeom>
            <a:ln w="9525">
              <a:solidFill>
                <a:srgbClr val="7995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1276984"/>
              <a:ext cx="8832850" cy="0"/>
            </a:xfrm>
            <a:custGeom>
              <a:avLst/>
              <a:gdLst/>
              <a:ahLst/>
              <a:cxnLst/>
              <a:rect l="l" t="t" r="r" b="b"/>
              <a:pathLst>
                <a:path w="8832850">
                  <a:moveTo>
                    <a:pt x="0" y="0"/>
                  </a:moveTo>
                  <a:lnTo>
                    <a:pt x="8832850" y="0"/>
                  </a:lnTo>
                </a:path>
              </a:pathLst>
            </a:custGeom>
            <a:ln w="9525">
              <a:solidFill>
                <a:srgbClr val="79959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67200" y="955674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304800" y="0"/>
                  </a:moveTo>
                  <a:lnTo>
                    <a:pt x="255270" y="3810"/>
                  </a:lnTo>
                  <a:lnTo>
                    <a:pt x="208279" y="15239"/>
                  </a:lnTo>
                  <a:lnTo>
                    <a:pt x="164464" y="33654"/>
                  </a:lnTo>
                  <a:lnTo>
                    <a:pt x="125095" y="58420"/>
                  </a:lnTo>
                  <a:lnTo>
                    <a:pt x="89535" y="88900"/>
                  </a:lnTo>
                  <a:lnTo>
                    <a:pt x="59054" y="124460"/>
                  </a:lnTo>
                  <a:lnTo>
                    <a:pt x="34289" y="164464"/>
                  </a:lnTo>
                  <a:lnTo>
                    <a:pt x="15239" y="208279"/>
                  </a:lnTo>
                  <a:lnTo>
                    <a:pt x="3810" y="255270"/>
                  </a:lnTo>
                  <a:lnTo>
                    <a:pt x="0" y="304800"/>
                  </a:lnTo>
                  <a:lnTo>
                    <a:pt x="3810" y="353695"/>
                  </a:lnTo>
                  <a:lnTo>
                    <a:pt x="15239" y="400685"/>
                  </a:lnTo>
                  <a:lnTo>
                    <a:pt x="34289" y="444500"/>
                  </a:lnTo>
                  <a:lnTo>
                    <a:pt x="59054" y="484504"/>
                  </a:lnTo>
                  <a:lnTo>
                    <a:pt x="89535" y="520064"/>
                  </a:lnTo>
                  <a:lnTo>
                    <a:pt x="125095" y="550545"/>
                  </a:lnTo>
                  <a:lnTo>
                    <a:pt x="164464" y="575310"/>
                  </a:lnTo>
                  <a:lnTo>
                    <a:pt x="208279" y="593725"/>
                  </a:lnTo>
                  <a:lnTo>
                    <a:pt x="255270" y="605154"/>
                  </a:lnTo>
                  <a:lnTo>
                    <a:pt x="304800" y="609600"/>
                  </a:lnTo>
                  <a:lnTo>
                    <a:pt x="354329" y="605154"/>
                  </a:lnTo>
                  <a:lnTo>
                    <a:pt x="401320" y="593725"/>
                  </a:lnTo>
                  <a:lnTo>
                    <a:pt x="445135" y="575310"/>
                  </a:lnTo>
                  <a:lnTo>
                    <a:pt x="484504" y="550545"/>
                  </a:lnTo>
                  <a:lnTo>
                    <a:pt x="520064" y="520064"/>
                  </a:lnTo>
                  <a:lnTo>
                    <a:pt x="550545" y="484504"/>
                  </a:lnTo>
                  <a:lnTo>
                    <a:pt x="575310" y="444500"/>
                  </a:lnTo>
                  <a:lnTo>
                    <a:pt x="594360" y="400685"/>
                  </a:lnTo>
                  <a:lnTo>
                    <a:pt x="605789" y="353695"/>
                  </a:lnTo>
                  <a:lnTo>
                    <a:pt x="609600" y="304800"/>
                  </a:lnTo>
                  <a:lnTo>
                    <a:pt x="605789" y="255270"/>
                  </a:lnTo>
                  <a:lnTo>
                    <a:pt x="594360" y="208279"/>
                  </a:lnTo>
                  <a:lnTo>
                    <a:pt x="575310" y="164464"/>
                  </a:lnTo>
                  <a:lnTo>
                    <a:pt x="550545" y="124460"/>
                  </a:lnTo>
                  <a:lnTo>
                    <a:pt x="520064" y="88900"/>
                  </a:lnTo>
                  <a:lnTo>
                    <a:pt x="484504" y="58420"/>
                  </a:lnTo>
                  <a:lnTo>
                    <a:pt x="445135" y="33654"/>
                  </a:lnTo>
                  <a:lnTo>
                    <a:pt x="401320" y="15239"/>
                  </a:lnTo>
                  <a:lnTo>
                    <a:pt x="354329" y="381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35779" y="1024889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70" h="471169">
                  <a:moveTo>
                    <a:pt x="234315" y="0"/>
                  </a:moveTo>
                  <a:lnTo>
                    <a:pt x="186690" y="6350"/>
                  </a:lnTo>
                  <a:lnTo>
                    <a:pt x="142875" y="19050"/>
                  </a:lnTo>
                  <a:lnTo>
                    <a:pt x="102870" y="41910"/>
                  </a:lnTo>
                  <a:lnTo>
                    <a:pt x="67945" y="69850"/>
                  </a:lnTo>
                  <a:lnTo>
                    <a:pt x="52705" y="88900"/>
                  </a:lnTo>
                  <a:lnTo>
                    <a:pt x="39370" y="105410"/>
                  </a:lnTo>
                  <a:lnTo>
                    <a:pt x="17780" y="146050"/>
                  </a:lnTo>
                  <a:lnTo>
                    <a:pt x="4445" y="190500"/>
                  </a:lnTo>
                  <a:lnTo>
                    <a:pt x="0" y="237490"/>
                  </a:lnTo>
                  <a:lnTo>
                    <a:pt x="1270" y="261620"/>
                  </a:lnTo>
                  <a:lnTo>
                    <a:pt x="10795" y="307340"/>
                  </a:lnTo>
                  <a:lnTo>
                    <a:pt x="29210" y="349250"/>
                  </a:lnTo>
                  <a:lnTo>
                    <a:pt x="54610" y="387350"/>
                  </a:lnTo>
                  <a:lnTo>
                    <a:pt x="86360" y="419100"/>
                  </a:lnTo>
                  <a:lnTo>
                    <a:pt x="124460" y="444500"/>
                  </a:lnTo>
                  <a:lnTo>
                    <a:pt x="144780" y="453390"/>
                  </a:lnTo>
                  <a:lnTo>
                    <a:pt x="167005" y="463550"/>
                  </a:lnTo>
                  <a:lnTo>
                    <a:pt x="212725" y="471170"/>
                  </a:lnTo>
                  <a:lnTo>
                    <a:pt x="260985" y="471170"/>
                  </a:lnTo>
                  <a:lnTo>
                    <a:pt x="284480" y="467360"/>
                  </a:lnTo>
                  <a:lnTo>
                    <a:pt x="306705" y="461010"/>
                  </a:lnTo>
                  <a:lnTo>
                    <a:pt x="322580" y="454660"/>
                  </a:lnTo>
                  <a:lnTo>
                    <a:pt x="236220" y="454660"/>
                  </a:lnTo>
                  <a:lnTo>
                    <a:pt x="213360" y="453390"/>
                  </a:lnTo>
                  <a:lnTo>
                    <a:pt x="170815" y="445770"/>
                  </a:lnTo>
                  <a:lnTo>
                    <a:pt x="131445" y="429260"/>
                  </a:lnTo>
                  <a:lnTo>
                    <a:pt x="96520" y="406400"/>
                  </a:lnTo>
                  <a:lnTo>
                    <a:pt x="67310" y="375920"/>
                  </a:lnTo>
                  <a:lnTo>
                    <a:pt x="43180" y="340360"/>
                  </a:lnTo>
                  <a:lnTo>
                    <a:pt x="26670" y="302260"/>
                  </a:lnTo>
                  <a:lnTo>
                    <a:pt x="17780" y="260350"/>
                  </a:lnTo>
                  <a:lnTo>
                    <a:pt x="17145" y="237490"/>
                  </a:lnTo>
                  <a:lnTo>
                    <a:pt x="17145" y="234950"/>
                  </a:lnTo>
                  <a:lnTo>
                    <a:pt x="20955" y="193040"/>
                  </a:lnTo>
                  <a:lnTo>
                    <a:pt x="33655" y="152400"/>
                  </a:lnTo>
                  <a:lnTo>
                    <a:pt x="53975" y="114300"/>
                  </a:lnTo>
                  <a:lnTo>
                    <a:pt x="80645" y="82550"/>
                  </a:lnTo>
                  <a:lnTo>
                    <a:pt x="113030" y="54610"/>
                  </a:lnTo>
                  <a:lnTo>
                    <a:pt x="149860" y="34290"/>
                  </a:lnTo>
                  <a:lnTo>
                    <a:pt x="191135" y="21590"/>
                  </a:lnTo>
                  <a:lnTo>
                    <a:pt x="212725" y="19050"/>
                  </a:lnTo>
                  <a:lnTo>
                    <a:pt x="323215" y="19050"/>
                  </a:lnTo>
                  <a:lnTo>
                    <a:pt x="304165" y="10160"/>
                  </a:lnTo>
                  <a:lnTo>
                    <a:pt x="281940" y="6350"/>
                  </a:lnTo>
                  <a:lnTo>
                    <a:pt x="258445" y="1270"/>
                  </a:lnTo>
                  <a:lnTo>
                    <a:pt x="234315" y="0"/>
                  </a:lnTo>
                  <a:close/>
                </a:path>
                <a:path w="471170" h="471169">
                  <a:moveTo>
                    <a:pt x="326390" y="19050"/>
                  </a:moveTo>
                  <a:lnTo>
                    <a:pt x="257810" y="19050"/>
                  </a:lnTo>
                  <a:lnTo>
                    <a:pt x="279400" y="21590"/>
                  </a:lnTo>
                  <a:lnTo>
                    <a:pt x="300355" y="26670"/>
                  </a:lnTo>
                  <a:lnTo>
                    <a:pt x="339725" y="44450"/>
                  </a:lnTo>
                  <a:lnTo>
                    <a:pt x="374650" y="67310"/>
                  </a:lnTo>
                  <a:lnTo>
                    <a:pt x="403860" y="96520"/>
                  </a:lnTo>
                  <a:lnTo>
                    <a:pt x="427990" y="133350"/>
                  </a:lnTo>
                  <a:lnTo>
                    <a:pt x="444500" y="171450"/>
                  </a:lnTo>
                  <a:lnTo>
                    <a:pt x="453390" y="213360"/>
                  </a:lnTo>
                  <a:lnTo>
                    <a:pt x="454660" y="234950"/>
                  </a:lnTo>
                  <a:lnTo>
                    <a:pt x="454025" y="237490"/>
                  </a:lnTo>
                  <a:lnTo>
                    <a:pt x="453390" y="257810"/>
                  </a:lnTo>
                  <a:lnTo>
                    <a:pt x="444500" y="300990"/>
                  </a:lnTo>
                  <a:lnTo>
                    <a:pt x="427990" y="340360"/>
                  </a:lnTo>
                  <a:lnTo>
                    <a:pt x="404495" y="374650"/>
                  </a:lnTo>
                  <a:lnTo>
                    <a:pt x="375285" y="406400"/>
                  </a:lnTo>
                  <a:lnTo>
                    <a:pt x="340360" y="427990"/>
                  </a:lnTo>
                  <a:lnTo>
                    <a:pt x="321310" y="438150"/>
                  </a:lnTo>
                  <a:lnTo>
                    <a:pt x="280035" y="450850"/>
                  </a:lnTo>
                  <a:lnTo>
                    <a:pt x="258445" y="453390"/>
                  </a:lnTo>
                  <a:lnTo>
                    <a:pt x="236220" y="454660"/>
                  </a:lnTo>
                  <a:lnTo>
                    <a:pt x="322580" y="454660"/>
                  </a:lnTo>
                  <a:lnTo>
                    <a:pt x="328295" y="452120"/>
                  </a:lnTo>
                  <a:lnTo>
                    <a:pt x="349250" y="444500"/>
                  </a:lnTo>
                  <a:lnTo>
                    <a:pt x="368300" y="431800"/>
                  </a:lnTo>
                  <a:lnTo>
                    <a:pt x="418465" y="384810"/>
                  </a:lnTo>
                  <a:lnTo>
                    <a:pt x="443230" y="349250"/>
                  </a:lnTo>
                  <a:lnTo>
                    <a:pt x="461010" y="304800"/>
                  </a:lnTo>
                  <a:lnTo>
                    <a:pt x="469900" y="260350"/>
                  </a:lnTo>
                  <a:lnTo>
                    <a:pt x="471170" y="234950"/>
                  </a:lnTo>
                  <a:lnTo>
                    <a:pt x="469900" y="210820"/>
                  </a:lnTo>
                  <a:lnTo>
                    <a:pt x="460375" y="165100"/>
                  </a:lnTo>
                  <a:lnTo>
                    <a:pt x="441960" y="123190"/>
                  </a:lnTo>
                  <a:lnTo>
                    <a:pt x="416560" y="85090"/>
                  </a:lnTo>
                  <a:lnTo>
                    <a:pt x="384810" y="53340"/>
                  </a:lnTo>
                  <a:lnTo>
                    <a:pt x="346710" y="27940"/>
                  </a:lnTo>
                  <a:lnTo>
                    <a:pt x="326390" y="19050"/>
                  </a:lnTo>
                  <a:close/>
                </a:path>
                <a:path w="471170" h="471169">
                  <a:moveTo>
                    <a:pt x="236220" y="34290"/>
                  </a:moveTo>
                  <a:lnTo>
                    <a:pt x="195580" y="38100"/>
                  </a:lnTo>
                  <a:lnTo>
                    <a:pt x="157480" y="50800"/>
                  </a:lnTo>
                  <a:lnTo>
                    <a:pt x="123190" y="69850"/>
                  </a:lnTo>
                  <a:lnTo>
                    <a:pt x="107315" y="80010"/>
                  </a:lnTo>
                  <a:lnTo>
                    <a:pt x="80010" y="107950"/>
                  </a:lnTo>
                  <a:lnTo>
                    <a:pt x="58420" y="139700"/>
                  </a:lnTo>
                  <a:lnTo>
                    <a:pt x="43180" y="175260"/>
                  </a:lnTo>
                  <a:lnTo>
                    <a:pt x="34925" y="215900"/>
                  </a:lnTo>
                  <a:lnTo>
                    <a:pt x="33655" y="234950"/>
                  </a:lnTo>
                  <a:lnTo>
                    <a:pt x="33655" y="237490"/>
                  </a:lnTo>
                  <a:lnTo>
                    <a:pt x="37465" y="276860"/>
                  </a:lnTo>
                  <a:lnTo>
                    <a:pt x="49530" y="314960"/>
                  </a:lnTo>
                  <a:lnTo>
                    <a:pt x="67945" y="349250"/>
                  </a:lnTo>
                  <a:lnTo>
                    <a:pt x="92710" y="378460"/>
                  </a:lnTo>
                  <a:lnTo>
                    <a:pt x="122555" y="403860"/>
                  </a:lnTo>
                  <a:lnTo>
                    <a:pt x="156845" y="421640"/>
                  </a:lnTo>
                  <a:lnTo>
                    <a:pt x="194310" y="434340"/>
                  </a:lnTo>
                  <a:lnTo>
                    <a:pt x="214630" y="438150"/>
                  </a:lnTo>
                  <a:lnTo>
                    <a:pt x="255905" y="438150"/>
                  </a:lnTo>
                  <a:lnTo>
                    <a:pt x="275590" y="434340"/>
                  </a:lnTo>
                  <a:lnTo>
                    <a:pt x="295275" y="429260"/>
                  </a:lnTo>
                  <a:lnTo>
                    <a:pt x="313690" y="422910"/>
                  </a:lnTo>
                  <a:lnTo>
                    <a:pt x="316230" y="421640"/>
                  </a:lnTo>
                  <a:lnTo>
                    <a:pt x="234315" y="421640"/>
                  </a:lnTo>
                  <a:lnTo>
                    <a:pt x="215265" y="420370"/>
                  </a:lnTo>
                  <a:lnTo>
                    <a:pt x="179705" y="412750"/>
                  </a:lnTo>
                  <a:lnTo>
                    <a:pt x="162560" y="406400"/>
                  </a:lnTo>
                  <a:lnTo>
                    <a:pt x="146685" y="400050"/>
                  </a:lnTo>
                  <a:lnTo>
                    <a:pt x="131445" y="388620"/>
                  </a:lnTo>
                  <a:lnTo>
                    <a:pt x="116840" y="378460"/>
                  </a:lnTo>
                  <a:lnTo>
                    <a:pt x="81280" y="337820"/>
                  </a:lnTo>
                  <a:lnTo>
                    <a:pt x="58420" y="289560"/>
                  </a:lnTo>
                  <a:lnTo>
                    <a:pt x="50800" y="234950"/>
                  </a:lnTo>
                  <a:lnTo>
                    <a:pt x="51435" y="215900"/>
                  </a:lnTo>
                  <a:lnTo>
                    <a:pt x="65405" y="162560"/>
                  </a:lnTo>
                  <a:lnTo>
                    <a:pt x="83185" y="133350"/>
                  </a:lnTo>
                  <a:lnTo>
                    <a:pt x="93345" y="118110"/>
                  </a:lnTo>
                  <a:lnTo>
                    <a:pt x="133350" y="82550"/>
                  </a:lnTo>
                  <a:lnTo>
                    <a:pt x="181610" y="59690"/>
                  </a:lnTo>
                  <a:lnTo>
                    <a:pt x="236855" y="50800"/>
                  </a:lnTo>
                  <a:lnTo>
                    <a:pt x="314325" y="50800"/>
                  </a:lnTo>
                  <a:lnTo>
                    <a:pt x="295910" y="44450"/>
                  </a:lnTo>
                  <a:lnTo>
                    <a:pt x="276860" y="38100"/>
                  </a:lnTo>
                  <a:lnTo>
                    <a:pt x="256540" y="35560"/>
                  </a:lnTo>
                  <a:lnTo>
                    <a:pt x="236220" y="34290"/>
                  </a:lnTo>
                  <a:close/>
                </a:path>
                <a:path w="471170" h="471169">
                  <a:moveTo>
                    <a:pt x="314325" y="50800"/>
                  </a:moveTo>
                  <a:lnTo>
                    <a:pt x="236855" y="50800"/>
                  </a:lnTo>
                  <a:lnTo>
                    <a:pt x="255905" y="52070"/>
                  </a:lnTo>
                  <a:lnTo>
                    <a:pt x="292100" y="59690"/>
                  </a:lnTo>
                  <a:lnTo>
                    <a:pt x="354330" y="95250"/>
                  </a:lnTo>
                  <a:lnTo>
                    <a:pt x="389890" y="133350"/>
                  </a:lnTo>
                  <a:lnTo>
                    <a:pt x="412750" y="184150"/>
                  </a:lnTo>
                  <a:lnTo>
                    <a:pt x="420370" y="237490"/>
                  </a:lnTo>
                  <a:lnTo>
                    <a:pt x="419735" y="256540"/>
                  </a:lnTo>
                  <a:lnTo>
                    <a:pt x="405765" y="311150"/>
                  </a:lnTo>
                  <a:lnTo>
                    <a:pt x="377825" y="355600"/>
                  </a:lnTo>
                  <a:lnTo>
                    <a:pt x="337820" y="389890"/>
                  </a:lnTo>
                  <a:lnTo>
                    <a:pt x="322580" y="400050"/>
                  </a:lnTo>
                  <a:lnTo>
                    <a:pt x="306705" y="407670"/>
                  </a:lnTo>
                  <a:lnTo>
                    <a:pt x="271780" y="419100"/>
                  </a:lnTo>
                  <a:lnTo>
                    <a:pt x="234315" y="421640"/>
                  </a:lnTo>
                  <a:lnTo>
                    <a:pt x="316230" y="421640"/>
                  </a:lnTo>
                  <a:lnTo>
                    <a:pt x="363855" y="393700"/>
                  </a:lnTo>
                  <a:lnTo>
                    <a:pt x="391160" y="364490"/>
                  </a:lnTo>
                  <a:lnTo>
                    <a:pt x="412750" y="332740"/>
                  </a:lnTo>
                  <a:lnTo>
                    <a:pt x="433070" y="276860"/>
                  </a:lnTo>
                  <a:lnTo>
                    <a:pt x="437515" y="237490"/>
                  </a:lnTo>
                  <a:lnTo>
                    <a:pt x="437515" y="234950"/>
                  </a:lnTo>
                  <a:lnTo>
                    <a:pt x="433705" y="196850"/>
                  </a:lnTo>
                  <a:lnTo>
                    <a:pt x="421640" y="158750"/>
                  </a:lnTo>
                  <a:lnTo>
                    <a:pt x="403225" y="123190"/>
                  </a:lnTo>
                  <a:lnTo>
                    <a:pt x="364490" y="82550"/>
                  </a:lnTo>
                  <a:lnTo>
                    <a:pt x="332105" y="58420"/>
                  </a:lnTo>
                  <a:lnTo>
                    <a:pt x="314325" y="50800"/>
                  </a:lnTo>
                  <a:close/>
                </a:path>
              </a:pathLst>
            </a:custGeom>
            <a:solidFill>
              <a:srgbClr val="79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33068" y="421893"/>
            <a:ext cx="70732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6DC0"/>
                </a:solidFill>
                <a:latin typeface="Times New Roman"/>
                <a:cs typeface="Times New Roman"/>
              </a:rPr>
              <a:t>В</a:t>
            </a:r>
            <a:r>
              <a:rPr sz="2800" spc="-45" dirty="0">
                <a:solidFill>
                  <a:srgbClr val="006D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6DC0"/>
                </a:solidFill>
                <a:latin typeface="Times New Roman"/>
                <a:cs typeface="Times New Roman"/>
              </a:rPr>
              <a:t>данной</a:t>
            </a:r>
            <a:r>
              <a:rPr sz="2800" spc="-25" dirty="0">
                <a:solidFill>
                  <a:srgbClr val="006D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6DC0"/>
                </a:solidFill>
                <a:latin typeface="Times New Roman"/>
                <a:cs typeface="Times New Roman"/>
              </a:rPr>
              <a:t>презентации</a:t>
            </a:r>
            <a:r>
              <a:rPr sz="2800" spc="-45" dirty="0">
                <a:solidFill>
                  <a:srgbClr val="006D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6DC0"/>
                </a:solidFill>
                <a:latin typeface="Times New Roman"/>
                <a:cs typeface="Times New Roman"/>
              </a:rPr>
              <a:t>мы</a:t>
            </a:r>
            <a:r>
              <a:rPr sz="2800" spc="10" dirty="0">
                <a:solidFill>
                  <a:srgbClr val="006D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6DC0"/>
                </a:solidFill>
                <a:latin typeface="Times New Roman"/>
                <a:cs typeface="Times New Roman"/>
              </a:rPr>
              <a:t>познакомим</a:t>
            </a:r>
            <a:r>
              <a:rPr sz="2800" spc="10" dirty="0">
                <a:solidFill>
                  <a:srgbClr val="006D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6DC0"/>
                </a:solidFill>
                <a:latin typeface="Times New Roman"/>
                <a:cs typeface="Times New Roman"/>
              </a:rPr>
              <a:t>Вас: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3380" y="1867230"/>
            <a:ext cx="8700770" cy="1180465"/>
          </a:xfrm>
          <a:custGeom>
            <a:avLst/>
            <a:gdLst/>
            <a:ahLst/>
            <a:cxnLst/>
            <a:rect l="l" t="t" r="r" b="b"/>
            <a:pathLst>
              <a:path w="8700770" h="1180464">
                <a:moveTo>
                  <a:pt x="7779766" y="0"/>
                </a:moveTo>
                <a:lnTo>
                  <a:pt x="0" y="0"/>
                </a:lnTo>
                <a:lnTo>
                  <a:pt x="0" y="366064"/>
                </a:lnTo>
                <a:lnTo>
                  <a:pt x="0" y="727252"/>
                </a:lnTo>
                <a:lnTo>
                  <a:pt x="7779766" y="727252"/>
                </a:lnTo>
                <a:lnTo>
                  <a:pt x="7779766" y="366064"/>
                </a:lnTo>
                <a:lnTo>
                  <a:pt x="7779766" y="0"/>
                </a:lnTo>
                <a:close/>
              </a:path>
              <a:path w="8700770" h="1180464">
                <a:moveTo>
                  <a:pt x="8700516" y="792784"/>
                </a:moveTo>
                <a:lnTo>
                  <a:pt x="0" y="792784"/>
                </a:lnTo>
                <a:lnTo>
                  <a:pt x="0" y="1179880"/>
                </a:lnTo>
                <a:lnTo>
                  <a:pt x="8700516" y="1179880"/>
                </a:lnTo>
                <a:lnTo>
                  <a:pt x="8700516" y="7927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73379" y="1821307"/>
            <a:ext cx="7780020" cy="123317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94005" marR="480695" indent="-276225">
              <a:lnSpc>
                <a:spcPts val="2830"/>
              </a:lnSpc>
              <a:spcBef>
                <a:spcPts val="440"/>
              </a:spcBef>
              <a:buClr>
                <a:srgbClr val="D16046"/>
              </a:buClr>
              <a:buSzPct val="88461"/>
              <a:buFont typeface="Segoe UI Symbol"/>
              <a:buChar char="⚫"/>
              <a:tabLst>
                <a:tab pos="294005" algn="l"/>
                <a:tab pos="294640" algn="l"/>
              </a:tabLst>
            </a:pPr>
            <a:r>
              <a:rPr sz="2600" b="1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6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понятием</a:t>
            </a:r>
            <a:r>
              <a:rPr sz="26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6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образовательная программа</a:t>
            </a:r>
            <a:r>
              <a:rPr sz="2600" b="1" dirty="0">
                <a:solidFill>
                  <a:srgbClr val="001F5F"/>
                </a:solidFill>
                <a:latin typeface="Times New Roman"/>
                <a:cs typeface="Times New Roman"/>
              </a:rPr>
              <a:t> и для </a:t>
            </a:r>
            <a:r>
              <a:rPr sz="2600" b="1" spc="-6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6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чего</a:t>
            </a:r>
            <a:r>
              <a:rPr sz="26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001F5F"/>
                </a:solidFill>
                <a:latin typeface="Times New Roman"/>
                <a:cs typeface="Times New Roman"/>
              </a:rPr>
              <a:t>она</a:t>
            </a:r>
            <a:r>
              <a:rPr sz="26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6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необходима.</a:t>
            </a:r>
            <a:endParaRPr sz="2600">
              <a:latin typeface="Times New Roman"/>
              <a:cs typeface="Times New Roman"/>
            </a:endParaRPr>
          </a:p>
          <a:p>
            <a:pPr marL="294005" indent="-276860">
              <a:lnSpc>
                <a:spcPct val="100000"/>
              </a:lnSpc>
              <a:spcBef>
                <a:spcPts val="385"/>
              </a:spcBef>
              <a:buClr>
                <a:srgbClr val="D16046"/>
              </a:buClr>
              <a:buSzPct val="88461"/>
              <a:buFont typeface="Segoe UI Symbol"/>
              <a:buChar char="⚫"/>
              <a:tabLst>
                <a:tab pos="294005" algn="l"/>
                <a:tab pos="294640" algn="l"/>
              </a:tabLst>
            </a:pPr>
            <a:r>
              <a:rPr sz="2600" b="1" dirty="0">
                <a:solidFill>
                  <a:srgbClr val="001F5F"/>
                </a:solidFill>
                <a:latin typeface="Times New Roman"/>
                <a:cs typeface="Times New Roman"/>
              </a:rPr>
              <a:t>Моделью</a:t>
            </a:r>
            <a:r>
              <a:rPr sz="26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6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6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программы.</a:t>
            </a:r>
            <a:endParaRPr sz="2600">
              <a:latin typeface="Times New Roman"/>
              <a:cs typeface="Times New Roman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373379" y="3047110"/>
          <a:ext cx="7696199" cy="23887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3195"/>
                <a:gridCol w="749934"/>
                <a:gridCol w="433070"/>
              </a:tblGrid>
              <a:tr h="807999">
                <a:tc gridSpan="3">
                  <a:txBody>
                    <a:bodyPr/>
                    <a:lstStyle/>
                    <a:p>
                      <a:pPr marL="294005" marR="498475" indent="-276225">
                        <a:lnSpc>
                          <a:spcPts val="2840"/>
                        </a:lnSpc>
                        <a:spcBef>
                          <a:spcPts val="380"/>
                        </a:spcBef>
                        <a:buClr>
                          <a:srgbClr val="D16046"/>
                        </a:buClr>
                        <a:buSzPct val="88461"/>
                        <a:buFont typeface="Segoe UI Symbol"/>
                        <a:buChar char="⚫"/>
                        <a:tabLst>
                          <a:tab pos="294005" algn="l"/>
                          <a:tab pos="294640" algn="l"/>
                        </a:tabLst>
                      </a:pPr>
                      <a:r>
                        <a:rPr sz="2600" b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Основными направлениями развития </a:t>
                      </a:r>
                      <a:r>
                        <a:rPr sz="26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детей и </a:t>
                      </a:r>
                      <a:r>
                        <a:rPr sz="2600" b="1" spc="-6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6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образовательными</a:t>
                      </a:r>
                      <a:r>
                        <a:rPr sz="2600" b="1" spc="-9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600" b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областями.</a:t>
                      </a: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4826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82296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811149">
                <a:tc>
                  <a:txBody>
                    <a:bodyPr/>
                    <a:lstStyle/>
                    <a:p>
                      <a:pPr marL="294005" marR="361950" indent="-276225">
                        <a:lnSpc>
                          <a:spcPts val="2840"/>
                        </a:lnSpc>
                        <a:spcBef>
                          <a:spcPts val="400"/>
                        </a:spcBef>
                        <a:buClr>
                          <a:srgbClr val="D16046"/>
                        </a:buClr>
                        <a:buSzPct val="88461"/>
                        <a:buFont typeface="Segoe UI Symbol"/>
                        <a:buChar char="⚫"/>
                        <a:tabLst>
                          <a:tab pos="294005" algn="l"/>
                          <a:tab pos="294640" algn="l"/>
                        </a:tabLst>
                      </a:pPr>
                      <a:r>
                        <a:rPr sz="2600" b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Разделами </a:t>
                      </a:r>
                      <a:r>
                        <a:rPr sz="26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основной </a:t>
                      </a:r>
                      <a:r>
                        <a:rPr sz="2600" b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образовательной </a:t>
                      </a:r>
                      <a:r>
                        <a:rPr sz="26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600" b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2600" b="1" spc="-1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600" b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дошкольного</a:t>
                      </a:r>
                      <a:r>
                        <a:rPr sz="2600" b="1" spc="-114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6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образования.</a:t>
                      </a: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50800" marB="0">
                    <a:lnT w="82296">
                      <a:solidFill>
                        <a:srgbClr val="FFFFFF"/>
                      </a:solidFill>
                      <a:prstDash val="solid"/>
                    </a:lnT>
                    <a:lnB w="82296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82296">
                      <a:solidFill>
                        <a:srgbClr val="FFFFFF"/>
                      </a:solidFill>
                      <a:prstDash val="solid"/>
                    </a:lnT>
                    <a:lnB w="82296">
                      <a:solidFill>
                        <a:srgbClr val="FFFFFF"/>
                      </a:solidFill>
                      <a:prstDash val="solid"/>
                    </a:lnB>
                    <a:solidFill>
                      <a:srgbClr val="C5D1D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769619">
                <a:tc gridSpan="2">
                  <a:txBody>
                    <a:bodyPr/>
                    <a:lstStyle/>
                    <a:p>
                      <a:pPr marL="294005" marR="485775" indent="-276225">
                        <a:lnSpc>
                          <a:spcPts val="2840"/>
                        </a:lnSpc>
                        <a:spcBef>
                          <a:spcPts val="280"/>
                        </a:spcBef>
                        <a:buClr>
                          <a:srgbClr val="D16046"/>
                        </a:buClr>
                        <a:buSzPct val="88461"/>
                        <a:buFont typeface="Segoe UI Symbol"/>
                        <a:buChar char="⚫"/>
                        <a:tabLst>
                          <a:tab pos="294005" algn="l"/>
                          <a:tab pos="294640" algn="l"/>
                        </a:tabLst>
                      </a:pPr>
                      <a:r>
                        <a:rPr sz="2600" b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Формами</a:t>
                      </a:r>
                      <a:r>
                        <a:rPr sz="2600" b="1" spc="-9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600" b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взаимодействия</a:t>
                      </a:r>
                      <a:r>
                        <a:rPr sz="2600" b="1" spc="-1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600" b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педагогического </a:t>
                      </a:r>
                      <a:r>
                        <a:rPr sz="2600" b="1" spc="-6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600" b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коллектива</a:t>
                      </a:r>
                      <a:r>
                        <a:rPr sz="2600" b="1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6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600" b="1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600" b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семьями</a:t>
                      </a:r>
                      <a:r>
                        <a:rPr sz="2600" b="1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6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детей.</a:t>
                      </a: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T w="82296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82296">
                      <a:solidFill>
                        <a:srgbClr val="FFFFFF"/>
                      </a:solidFill>
                      <a:prstDash val="solid"/>
                    </a:lnT>
                    <a:solidFill>
                      <a:srgbClr val="C5D1D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6050" y="153987"/>
            <a:ext cx="8844915" cy="6557009"/>
            <a:chOff x="146050" y="153987"/>
            <a:chExt cx="8844915" cy="6557009"/>
          </a:xfrm>
        </p:grpSpPr>
        <p:sp>
          <p:nvSpPr>
            <p:cNvPr id="3" name="object 3"/>
            <p:cNvSpPr/>
            <p:nvPr/>
          </p:nvSpPr>
          <p:spPr>
            <a:xfrm>
              <a:off x="146050" y="6391909"/>
              <a:ext cx="8833485" cy="309880"/>
            </a:xfrm>
            <a:custGeom>
              <a:avLst/>
              <a:gdLst/>
              <a:ahLst/>
              <a:cxnLst/>
              <a:rect l="l" t="t" r="r" b="b"/>
              <a:pathLst>
                <a:path w="8833485" h="309879">
                  <a:moveTo>
                    <a:pt x="8833485" y="0"/>
                  </a:moveTo>
                  <a:lnTo>
                    <a:pt x="0" y="0"/>
                  </a:lnTo>
                  <a:lnTo>
                    <a:pt x="0" y="309879"/>
                  </a:lnTo>
                  <a:lnTo>
                    <a:pt x="8833485" y="309879"/>
                  </a:lnTo>
                  <a:lnTo>
                    <a:pt x="8833485" y="0"/>
                  </a:lnTo>
                  <a:close/>
                </a:path>
              </a:pathLst>
            </a:custGeom>
            <a:solidFill>
              <a:srgbClr val="89AC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2400" y="158750"/>
              <a:ext cx="8833485" cy="6547484"/>
            </a:xfrm>
            <a:custGeom>
              <a:avLst/>
              <a:gdLst/>
              <a:ahLst/>
              <a:cxnLst/>
              <a:rect l="l" t="t" r="r" b="b"/>
              <a:pathLst>
                <a:path w="8833485" h="6547484">
                  <a:moveTo>
                    <a:pt x="0" y="6547484"/>
                  </a:moveTo>
                  <a:lnTo>
                    <a:pt x="8833485" y="6547484"/>
                  </a:lnTo>
                  <a:lnTo>
                    <a:pt x="8833485" y="0"/>
                  </a:lnTo>
                  <a:lnTo>
                    <a:pt x="0" y="0"/>
                  </a:lnTo>
                  <a:lnTo>
                    <a:pt x="0" y="6547484"/>
                  </a:lnTo>
                  <a:close/>
                </a:path>
              </a:pathLst>
            </a:custGeom>
            <a:ln w="9525">
              <a:solidFill>
                <a:srgbClr val="7995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3692" y="304800"/>
            <a:ext cx="8458200" cy="1126206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 indent="-6350" algn="ctr">
              <a:lnSpc>
                <a:spcPct val="101499"/>
              </a:lnSpc>
              <a:spcBef>
                <a:spcPts val="55"/>
              </a:spcBef>
            </a:pP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Основная общеобразовательная</a:t>
            </a:r>
            <a:r>
              <a:rPr sz="24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программа</a:t>
            </a:r>
            <a:r>
              <a:rPr sz="2400" spc="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-</a:t>
            </a:r>
            <a:r>
              <a:rPr sz="2400" spc="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это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нормативно-управленческий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 документ</a:t>
            </a:r>
            <a:r>
              <a:rPr sz="2400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дошкольного </a:t>
            </a:r>
            <a:r>
              <a:rPr sz="2400" spc="-58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учреждения,</a:t>
            </a:r>
            <a:r>
              <a:rPr sz="2400" spc="-7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характеризующий</a:t>
            </a:r>
            <a:r>
              <a:rPr sz="2400" spc="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специфику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idx="1"/>
          </p:nvPr>
        </p:nvSpPr>
        <p:spPr>
          <a:xfrm>
            <a:off x="990600" y="1524000"/>
            <a:ext cx="6777317" cy="47669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dirty="0"/>
              <a:t>содержания</a:t>
            </a:r>
            <a:r>
              <a:rPr sz="2000" spc="-30" dirty="0"/>
              <a:t> </a:t>
            </a:r>
            <a:r>
              <a:rPr sz="2000" spc="-5" dirty="0"/>
              <a:t>образования,</a:t>
            </a:r>
          </a:p>
          <a:p>
            <a:pPr marL="12700" marR="5080" algn="ctr">
              <a:lnSpc>
                <a:spcPts val="2930"/>
              </a:lnSpc>
              <a:spcBef>
                <a:spcPts val="95"/>
              </a:spcBef>
            </a:pPr>
            <a:r>
              <a:rPr sz="2000" dirty="0"/>
              <a:t>особенности</a:t>
            </a:r>
            <a:r>
              <a:rPr sz="2000" spc="-60" dirty="0"/>
              <a:t> </a:t>
            </a:r>
            <a:r>
              <a:rPr sz="2000" spc="-5" dirty="0"/>
              <a:t>организации</a:t>
            </a:r>
            <a:r>
              <a:rPr sz="2000" spc="-35" dirty="0"/>
              <a:t> </a:t>
            </a:r>
            <a:r>
              <a:rPr sz="2000" spc="-5" dirty="0"/>
              <a:t>воспитательно-образовательного </a:t>
            </a:r>
            <a:r>
              <a:rPr sz="2000" spc="-585" dirty="0"/>
              <a:t> </a:t>
            </a:r>
            <a:r>
              <a:rPr sz="2000" spc="-5" dirty="0"/>
              <a:t>процесса,</a:t>
            </a:r>
            <a:r>
              <a:rPr sz="2000" dirty="0"/>
              <a:t> </a:t>
            </a:r>
            <a:r>
              <a:rPr sz="2000" spc="-5" dirty="0"/>
              <a:t>характер</a:t>
            </a:r>
            <a:r>
              <a:rPr sz="2000" dirty="0"/>
              <a:t> </a:t>
            </a:r>
            <a:r>
              <a:rPr sz="2000" spc="-5" dirty="0"/>
              <a:t>оказываемых</a:t>
            </a:r>
            <a:r>
              <a:rPr sz="2000" spc="-20" dirty="0"/>
              <a:t> </a:t>
            </a:r>
            <a:r>
              <a:rPr sz="2000" spc="-5" dirty="0"/>
              <a:t>образовательных</a:t>
            </a:r>
          </a:p>
          <a:p>
            <a:pPr algn="ctr">
              <a:lnSpc>
                <a:spcPts val="2700"/>
              </a:lnSpc>
            </a:pPr>
            <a:r>
              <a:rPr sz="2000" dirty="0"/>
              <a:t>и</a:t>
            </a:r>
            <a:r>
              <a:rPr sz="2000" spc="-60" dirty="0"/>
              <a:t> </a:t>
            </a:r>
            <a:r>
              <a:rPr sz="2000" spc="-5" dirty="0"/>
              <a:t>медицинских</a:t>
            </a:r>
            <a:r>
              <a:rPr sz="2000" spc="-20" dirty="0"/>
              <a:t> </a:t>
            </a:r>
            <a:r>
              <a:rPr sz="2000" dirty="0"/>
              <a:t>услуг</a:t>
            </a:r>
          </a:p>
          <a:p>
            <a:pPr marL="26034" marR="404495" algn="just">
              <a:lnSpc>
                <a:spcPct val="81400"/>
              </a:lnSpc>
              <a:spcBef>
                <a:spcPts val="730"/>
              </a:spcBef>
            </a:pPr>
            <a:r>
              <a:rPr spc="-5" dirty="0">
                <a:solidFill>
                  <a:srgbClr val="001F5F"/>
                </a:solidFill>
              </a:rPr>
              <a:t>Программа</a:t>
            </a:r>
            <a:r>
              <a:rPr dirty="0">
                <a:solidFill>
                  <a:srgbClr val="001F5F"/>
                </a:solidFill>
              </a:rPr>
              <a:t> </a:t>
            </a:r>
            <a:r>
              <a:rPr spc="-5" dirty="0">
                <a:solidFill>
                  <a:srgbClr val="001F5F"/>
                </a:solidFill>
              </a:rPr>
              <a:t>разрабатывается,</a:t>
            </a:r>
            <a:r>
              <a:rPr dirty="0">
                <a:solidFill>
                  <a:srgbClr val="001F5F"/>
                </a:solidFill>
              </a:rPr>
              <a:t> </a:t>
            </a:r>
            <a:r>
              <a:rPr spc="-5" dirty="0">
                <a:solidFill>
                  <a:srgbClr val="001F5F"/>
                </a:solidFill>
              </a:rPr>
              <a:t>утверждается</a:t>
            </a:r>
            <a:r>
              <a:rPr dirty="0">
                <a:solidFill>
                  <a:srgbClr val="001F5F"/>
                </a:solidFill>
              </a:rPr>
              <a:t> </a:t>
            </a:r>
            <a:r>
              <a:rPr spc="-5" dirty="0">
                <a:solidFill>
                  <a:srgbClr val="001F5F"/>
                </a:solidFill>
              </a:rPr>
              <a:t>и </a:t>
            </a:r>
            <a:r>
              <a:rPr spc="-610" dirty="0">
                <a:solidFill>
                  <a:srgbClr val="001F5F"/>
                </a:solidFill>
              </a:rPr>
              <a:t> </a:t>
            </a:r>
            <a:r>
              <a:rPr spc="-5" dirty="0">
                <a:solidFill>
                  <a:srgbClr val="001F5F"/>
                </a:solidFill>
              </a:rPr>
              <a:t>реализуется</a:t>
            </a:r>
            <a:r>
              <a:rPr dirty="0">
                <a:solidFill>
                  <a:srgbClr val="001F5F"/>
                </a:solidFill>
              </a:rPr>
              <a:t> </a:t>
            </a:r>
            <a:r>
              <a:rPr spc="-5" dirty="0">
                <a:solidFill>
                  <a:srgbClr val="001F5F"/>
                </a:solidFill>
              </a:rPr>
              <a:t>в</a:t>
            </a:r>
            <a:r>
              <a:rPr dirty="0">
                <a:solidFill>
                  <a:srgbClr val="001F5F"/>
                </a:solidFill>
              </a:rPr>
              <a:t> </a:t>
            </a:r>
            <a:r>
              <a:rPr spc="-5" dirty="0">
                <a:solidFill>
                  <a:srgbClr val="001F5F"/>
                </a:solidFill>
              </a:rPr>
              <a:t>дошкольном</a:t>
            </a:r>
            <a:r>
              <a:rPr dirty="0">
                <a:solidFill>
                  <a:srgbClr val="001F5F"/>
                </a:solidFill>
              </a:rPr>
              <a:t> </a:t>
            </a:r>
            <a:r>
              <a:rPr spc="-5" dirty="0">
                <a:solidFill>
                  <a:srgbClr val="001F5F"/>
                </a:solidFill>
              </a:rPr>
              <a:t>образовательном </a:t>
            </a:r>
            <a:r>
              <a:rPr dirty="0">
                <a:solidFill>
                  <a:srgbClr val="001F5F"/>
                </a:solidFill>
              </a:rPr>
              <a:t> </a:t>
            </a:r>
            <a:r>
              <a:rPr spc="-5" dirty="0">
                <a:solidFill>
                  <a:srgbClr val="001F5F"/>
                </a:solidFill>
              </a:rPr>
              <a:t>учреждении:</a:t>
            </a:r>
            <a:endParaRPr dirty="0"/>
          </a:p>
          <a:p>
            <a:pPr marL="567690" indent="-142875">
              <a:lnSpc>
                <a:spcPts val="2105"/>
              </a:lnSpc>
              <a:buClr>
                <a:srgbClr val="CCB400"/>
              </a:buClr>
              <a:buSzPct val="68181"/>
              <a:buFont typeface="Arial MT"/>
              <a:buChar char="•"/>
              <a:tabLst>
                <a:tab pos="568325" algn="l"/>
              </a:tabLst>
            </a:pPr>
            <a:r>
              <a:rPr sz="2000" spc="-5" dirty="0">
                <a:solidFill>
                  <a:srgbClr val="001F5F"/>
                </a:solidFill>
              </a:rPr>
              <a:t>в</a:t>
            </a:r>
            <a:r>
              <a:rPr sz="2000" spc="-60" dirty="0">
                <a:solidFill>
                  <a:srgbClr val="001F5F"/>
                </a:solidFill>
              </a:rPr>
              <a:t> </a:t>
            </a:r>
            <a:r>
              <a:rPr sz="2000" spc="-5" dirty="0">
                <a:solidFill>
                  <a:srgbClr val="001F5F"/>
                </a:solidFill>
              </a:rPr>
              <a:t>соответствии</a:t>
            </a:r>
            <a:r>
              <a:rPr sz="2000" spc="40" dirty="0">
                <a:solidFill>
                  <a:srgbClr val="001F5F"/>
                </a:solidFill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с</a:t>
            </a:r>
            <a:r>
              <a:rPr sz="2000" i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федеральным</a:t>
            </a:r>
            <a:r>
              <a:rPr sz="2000" i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г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осударственным</a:t>
            </a:r>
            <a:endParaRPr sz="2000" dirty="0">
              <a:latin typeface="Times New Roman"/>
              <a:cs typeface="Times New Roman"/>
            </a:endParaRPr>
          </a:p>
          <a:p>
            <a:pPr marL="567690">
              <a:lnSpc>
                <a:spcPts val="2455"/>
              </a:lnSpc>
            </a:pP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образовательным</a:t>
            </a:r>
            <a:r>
              <a:rPr sz="2000" i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стандартом</a:t>
            </a:r>
            <a:r>
              <a:rPr sz="2000" i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дошкольного образования</a:t>
            </a:r>
            <a:endParaRPr sz="2000" dirty="0">
              <a:latin typeface="Times New Roman"/>
              <a:cs typeface="Times New Roman"/>
            </a:endParaRPr>
          </a:p>
          <a:p>
            <a:pPr marL="430530" marR="920750">
              <a:lnSpc>
                <a:spcPts val="2240"/>
              </a:lnSpc>
              <a:spcBef>
                <a:spcPts val="495"/>
              </a:spcBef>
              <a:buClr>
                <a:srgbClr val="CCB400"/>
              </a:buClr>
              <a:buSzPct val="68181"/>
              <a:buFont typeface="Arial MT"/>
              <a:buChar char="•"/>
              <a:tabLst>
                <a:tab pos="568325" algn="l"/>
              </a:tabLst>
            </a:pPr>
            <a:r>
              <a:rPr sz="2000" spc="-5" dirty="0">
                <a:solidFill>
                  <a:srgbClr val="001F5F"/>
                </a:solidFill>
              </a:rPr>
              <a:t>с учетом соответствующей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примерной основной </a:t>
            </a:r>
            <a:r>
              <a:rPr sz="2000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000" i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программы</a:t>
            </a:r>
            <a:r>
              <a:rPr sz="2000" i="1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дошкольного</a:t>
            </a:r>
            <a:r>
              <a:rPr sz="2000" i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образования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1391919"/>
            <a:ext cx="8839200" cy="4994910"/>
          </a:xfrm>
          <a:custGeom>
            <a:avLst/>
            <a:gdLst/>
            <a:ahLst/>
            <a:cxnLst/>
            <a:rect l="l" t="t" r="r" b="b"/>
            <a:pathLst>
              <a:path w="8839200" h="4994910">
                <a:moveTo>
                  <a:pt x="8839200" y="0"/>
                </a:moveTo>
                <a:lnTo>
                  <a:pt x="0" y="0"/>
                </a:lnTo>
                <a:lnTo>
                  <a:pt x="0" y="4994910"/>
                </a:lnTo>
                <a:lnTo>
                  <a:pt x="8839200" y="4994910"/>
                </a:lnTo>
                <a:lnTo>
                  <a:pt x="8839200" y="0"/>
                </a:lnTo>
                <a:close/>
              </a:path>
            </a:pathLst>
          </a:custGeom>
          <a:solidFill>
            <a:srgbClr val="C5D1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47002" y="150177"/>
            <a:ext cx="8844915" cy="6560820"/>
            <a:chOff x="147002" y="150177"/>
            <a:chExt cx="8844915" cy="6560820"/>
          </a:xfrm>
        </p:grpSpPr>
        <p:sp>
          <p:nvSpPr>
            <p:cNvPr id="4" name="object 4"/>
            <p:cNvSpPr/>
            <p:nvPr/>
          </p:nvSpPr>
          <p:spPr>
            <a:xfrm>
              <a:off x="152399" y="6703059"/>
              <a:ext cx="8839200" cy="7620"/>
            </a:xfrm>
            <a:custGeom>
              <a:avLst/>
              <a:gdLst/>
              <a:ahLst/>
              <a:cxnLst/>
              <a:rect l="l" t="t" r="r" b="b"/>
              <a:pathLst>
                <a:path w="8839200" h="7620">
                  <a:moveTo>
                    <a:pt x="883920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8839200" y="7620"/>
                  </a:lnTo>
                  <a:lnTo>
                    <a:pt x="8839200" y="0"/>
                  </a:lnTo>
                  <a:close/>
                </a:path>
              </a:pathLst>
            </a:custGeom>
            <a:solidFill>
              <a:srgbClr val="C5D1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8589" y="6388099"/>
              <a:ext cx="8833485" cy="309880"/>
            </a:xfrm>
            <a:custGeom>
              <a:avLst/>
              <a:gdLst/>
              <a:ahLst/>
              <a:cxnLst/>
              <a:rect l="l" t="t" r="r" b="b"/>
              <a:pathLst>
                <a:path w="8833485" h="309879">
                  <a:moveTo>
                    <a:pt x="8833485" y="0"/>
                  </a:moveTo>
                  <a:lnTo>
                    <a:pt x="0" y="0"/>
                  </a:lnTo>
                  <a:lnTo>
                    <a:pt x="0" y="309880"/>
                  </a:lnTo>
                  <a:lnTo>
                    <a:pt x="8833485" y="309880"/>
                  </a:lnTo>
                  <a:lnTo>
                    <a:pt x="8833485" y="0"/>
                  </a:lnTo>
                  <a:close/>
                </a:path>
              </a:pathLst>
            </a:custGeom>
            <a:solidFill>
              <a:srgbClr val="89AC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1764" y="154939"/>
              <a:ext cx="8833485" cy="6547484"/>
            </a:xfrm>
            <a:custGeom>
              <a:avLst/>
              <a:gdLst/>
              <a:ahLst/>
              <a:cxnLst/>
              <a:rect l="l" t="t" r="r" b="b"/>
              <a:pathLst>
                <a:path w="8833485" h="6547484">
                  <a:moveTo>
                    <a:pt x="0" y="6547484"/>
                  </a:moveTo>
                  <a:lnTo>
                    <a:pt x="8833485" y="6547484"/>
                  </a:lnTo>
                  <a:lnTo>
                    <a:pt x="8833485" y="0"/>
                  </a:lnTo>
                  <a:lnTo>
                    <a:pt x="0" y="0"/>
                  </a:lnTo>
                  <a:lnTo>
                    <a:pt x="0" y="6547484"/>
                  </a:lnTo>
                  <a:close/>
                </a:path>
              </a:pathLst>
            </a:custGeom>
            <a:ln w="9525">
              <a:solidFill>
                <a:srgbClr val="7995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1764" y="1276984"/>
              <a:ext cx="8832850" cy="0"/>
            </a:xfrm>
            <a:custGeom>
              <a:avLst/>
              <a:gdLst/>
              <a:ahLst/>
              <a:cxnLst/>
              <a:rect l="l" t="t" r="r" b="b"/>
              <a:pathLst>
                <a:path w="8832850">
                  <a:moveTo>
                    <a:pt x="0" y="0"/>
                  </a:moveTo>
                  <a:lnTo>
                    <a:pt x="8832850" y="0"/>
                  </a:lnTo>
                </a:path>
              </a:pathLst>
            </a:custGeom>
            <a:ln w="9525">
              <a:solidFill>
                <a:srgbClr val="79959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66564" y="955674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304800" y="0"/>
                  </a:moveTo>
                  <a:lnTo>
                    <a:pt x="255270" y="3810"/>
                  </a:lnTo>
                  <a:lnTo>
                    <a:pt x="208280" y="15239"/>
                  </a:lnTo>
                  <a:lnTo>
                    <a:pt x="164464" y="33654"/>
                  </a:lnTo>
                  <a:lnTo>
                    <a:pt x="125095" y="58420"/>
                  </a:lnTo>
                  <a:lnTo>
                    <a:pt x="89535" y="88900"/>
                  </a:lnTo>
                  <a:lnTo>
                    <a:pt x="59055" y="124460"/>
                  </a:lnTo>
                  <a:lnTo>
                    <a:pt x="34289" y="164464"/>
                  </a:lnTo>
                  <a:lnTo>
                    <a:pt x="15239" y="208279"/>
                  </a:lnTo>
                  <a:lnTo>
                    <a:pt x="3810" y="255270"/>
                  </a:lnTo>
                  <a:lnTo>
                    <a:pt x="0" y="304800"/>
                  </a:lnTo>
                  <a:lnTo>
                    <a:pt x="3810" y="353695"/>
                  </a:lnTo>
                  <a:lnTo>
                    <a:pt x="15239" y="400685"/>
                  </a:lnTo>
                  <a:lnTo>
                    <a:pt x="34289" y="444500"/>
                  </a:lnTo>
                  <a:lnTo>
                    <a:pt x="59055" y="484504"/>
                  </a:lnTo>
                  <a:lnTo>
                    <a:pt x="89535" y="520064"/>
                  </a:lnTo>
                  <a:lnTo>
                    <a:pt x="125095" y="550545"/>
                  </a:lnTo>
                  <a:lnTo>
                    <a:pt x="164464" y="575310"/>
                  </a:lnTo>
                  <a:lnTo>
                    <a:pt x="208280" y="593725"/>
                  </a:lnTo>
                  <a:lnTo>
                    <a:pt x="255270" y="605154"/>
                  </a:lnTo>
                  <a:lnTo>
                    <a:pt x="304800" y="609600"/>
                  </a:lnTo>
                  <a:lnTo>
                    <a:pt x="354330" y="605154"/>
                  </a:lnTo>
                  <a:lnTo>
                    <a:pt x="401320" y="593725"/>
                  </a:lnTo>
                  <a:lnTo>
                    <a:pt x="445135" y="575310"/>
                  </a:lnTo>
                  <a:lnTo>
                    <a:pt x="484505" y="550545"/>
                  </a:lnTo>
                  <a:lnTo>
                    <a:pt x="520064" y="520064"/>
                  </a:lnTo>
                  <a:lnTo>
                    <a:pt x="550545" y="484504"/>
                  </a:lnTo>
                  <a:lnTo>
                    <a:pt x="575310" y="444500"/>
                  </a:lnTo>
                  <a:lnTo>
                    <a:pt x="594360" y="400685"/>
                  </a:lnTo>
                  <a:lnTo>
                    <a:pt x="605789" y="353695"/>
                  </a:lnTo>
                  <a:lnTo>
                    <a:pt x="609600" y="304800"/>
                  </a:lnTo>
                  <a:lnTo>
                    <a:pt x="605789" y="255270"/>
                  </a:lnTo>
                  <a:lnTo>
                    <a:pt x="594360" y="208279"/>
                  </a:lnTo>
                  <a:lnTo>
                    <a:pt x="575310" y="164464"/>
                  </a:lnTo>
                  <a:lnTo>
                    <a:pt x="550545" y="124460"/>
                  </a:lnTo>
                  <a:lnTo>
                    <a:pt x="520064" y="88900"/>
                  </a:lnTo>
                  <a:lnTo>
                    <a:pt x="484505" y="58420"/>
                  </a:lnTo>
                  <a:lnTo>
                    <a:pt x="445135" y="33654"/>
                  </a:lnTo>
                  <a:lnTo>
                    <a:pt x="401320" y="15239"/>
                  </a:lnTo>
                  <a:lnTo>
                    <a:pt x="354330" y="381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35144" y="1024889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70" h="471169">
                  <a:moveTo>
                    <a:pt x="234314" y="0"/>
                  </a:moveTo>
                  <a:lnTo>
                    <a:pt x="186689" y="6350"/>
                  </a:lnTo>
                  <a:lnTo>
                    <a:pt x="142875" y="19050"/>
                  </a:lnTo>
                  <a:lnTo>
                    <a:pt x="102869" y="41910"/>
                  </a:lnTo>
                  <a:lnTo>
                    <a:pt x="67944" y="69850"/>
                  </a:lnTo>
                  <a:lnTo>
                    <a:pt x="52704" y="88900"/>
                  </a:lnTo>
                  <a:lnTo>
                    <a:pt x="39369" y="105410"/>
                  </a:lnTo>
                  <a:lnTo>
                    <a:pt x="17779" y="146050"/>
                  </a:lnTo>
                  <a:lnTo>
                    <a:pt x="4444" y="190500"/>
                  </a:lnTo>
                  <a:lnTo>
                    <a:pt x="0" y="237490"/>
                  </a:lnTo>
                  <a:lnTo>
                    <a:pt x="1269" y="261620"/>
                  </a:lnTo>
                  <a:lnTo>
                    <a:pt x="10794" y="307340"/>
                  </a:lnTo>
                  <a:lnTo>
                    <a:pt x="29209" y="349250"/>
                  </a:lnTo>
                  <a:lnTo>
                    <a:pt x="54609" y="387350"/>
                  </a:lnTo>
                  <a:lnTo>
                    <a:pt x="86359" y="419100"/>
                  </a:lnTo>
                  <a:lnTo>
                    <a:pt x="124459" y="444500"/>
                  </a:lnTo>
                  <a:lnTo>
                    <a:pt x="144779" y="453390"/>
                  </a:lnTo>
                  <a:lnTo>
                    <a:pt x="167004" y="463550"/>
                  </a:lnTo>
                  <a:lnTo>
                    <a:pt x="212725" y="471170"/>
                  </a:lnTo>
                  <a:lnTo>
                    <a:pt x="260984" y="471170"/>
                  </a:lnTo>
                  <a:lnTo>
                    <a:pt x="284479" y="467360"/>
                  </a:lnTo>
                  <a:lnTo>
                    <a:pt x="306704" y="461010"/>
                  </a:lnTo>
                  <a:lnTo>
                    <a:pt x="322579" y="454660"/>
                  </a:lnTo>
                  <a:lnTo>
                    <a:pt x="236219" y="454660"/>
                  </a:lnTo>
                  <a:lnTo>
                    <a:pt x="213359" y="453390"/>
                  </a:lnTo>
                  <a:lnTo>
                    <a:pt x="170814" y="445770"/>
                  </a:lnTo>
                  <a:lnTo>
                    <a:pt x="131444" y="429260"/>
                  </a:lnTo>
                  <a:lnTo>
                    <a:pt x="96519" y="406400"/>
                  </a:lnTo>
                  <a:lnTo>
                    <a:pt x="67309" y="375920"/>
                  </a:lnTo>
                  <a:lnTo>
                    <a:pt x="43179" y="340360"/>
                  </a:lnTo>
                  <a:lnTo>
                    <a:pt x="26669" y="302260"/>
                  </a:lnTo>
                  <a:lnTo>
                    <a:pt x="17779" y="260350"/>
                  </a:lnTo>
                  <a:lnTo>
                    <a:pt x="17144" y="237490"/>
                  </a:lnTo>
                  <a:lnTo>
                    <a:pt x="17144" y="234950"/>
                  </a:lnTo>
                  <a:lnTo>
                    <a:pt x="20954" y="193040"/>
                  </a:lnTo>
                  <a:lnTo>
                    <a:pt x="33654" y="152400"/>
                  </a:lnTo>
                  <a:lnTo>
                    <a:pt x="53975" y="114300"/>
                  </a:lnTo>
                  <a:lnTo>
                    <a:pt x="80644" y="82550"/>
                  </a:lnTo>
                  <a:lnTo>
                    <a:pt x="113029" y="54610"/>
                  </a:lnTo>
                  <a:lnTo>
                    <a:pt x="149859" y="34290"/>
                  </a:lnTo>
                  <a:lnTo>
                    <a:pt x="191134" y="21590"/>
                  </a:lnTo>
                  <a:lnTo>
                    <a:pt x="212725" y="19050"/>
                  </a:lnTo>
                  <a:lnTo>
                    <a:pt x="323214" y="19050"/>
                  </a:lnTo>
                  <a:lnTo>
                    <a:pt x="304164" y="10160"/>
                  </a:lnTo>
                  <a:lnTo>
                    <a:pt x="281939" y="6350"/>
                  </a:lnTo>
                  <a:lnTo>
                    <a:pt x="258444" y="1270"/>
                  </a:lnTo>
                  <a:lnTo>
                    <a:pt x="234314" y="0"/>
                  </a:lnTo>
                  <a:close/>
                </a:path>
                <a:path w="471170" h="471169">
                  <a:moveTo>
                    <a:pt x="326389" y="19050"/>
                  </a:moveTo>
                  <a:lnTo>
                    <a:pt x="257809" y="19050"/>
                  </a:lnTo>
                  <a:lnTo>
                    <a:pt x="279400" y="21590"/>
                  </a:lnTo>
                  <a:lnTo>
                    <a:pt x="300354" y="26670"/>
                  </a:lnTo>
                  <a:lnTo>
                    <a:pt x="339725" y="44450"/>
                  </a:lnTo>
                  <a:lnTo>
                    <a:pt x="374650" y="67310"/>
                  </a:lnTo>
                  <a:lnTo>
                    <a:pt x="403859" y="96520"/>
                  </a:lnTo>
                  <a:lnTo>
                    <a:pt x="427989" y="133350"/>
                  </a:lnTo>
                  <a:lnTo>
                    <a:pt x="444500" y="171450"/>
                  </a:lnTo>
                  <a:lnTo>
                    <a:pt x="453389" y="213360"/>
                  </a:lnTo>
                  <a:lnTo>
                    <a:pt x="454659" y="234950"/>
                  </a:lnTo>
                  <a:lnTo>
                    <a:pt x="454025" y="237490"/>
                  </a:lnTo>
                  <a:lnTo>
                    <a:pt x="453389" y="257810"/>
                  </a:lnTo>
                  <a:lnTo>
                    <a:pt x="444500" y="300990"/>
                  </a:lnTo>
                  <a:lnTo>
                    <a:pt x="427989" y="340360"/>
                  </a:lnTo>
                  <a:lnTo>
                    <a:pt x="404494" y="374650"/>
                  </a:lnTo>
                  <a:lnTo>
                    <a:pt x="375284" y="406400"/>
                  </a:lnTo>
                  <a:lnTo>
                    <a:pt x="340359" y="427990"/>
                  </a:lnTo>
                  <a:lnTo>
                    <a:pt x="321309" y="438150"/>
                  </a:lnTo>
                  <a:lnTo>
                    <a:pt x="280034" y="450850"/>
                  </a:lnTo>
                  <a:lnTo>
                    <a:pt x="258444" y="453390"/>
                  </a:lnTo>
                  <a:lnTo>
                    <a:pt x="236219" y="454660"/>
                  </a:lnTo>
                  <a:lnTo>
                    <a:pt x="322579" y="454660"/>
                  </a:lnTo>
                  <a:lnTo>
                    <a:pt x="328294" y="452120"/>
                  </a:lnTo>
                  <a:lnTo>
                    <a:pt x="349250" y="444500"/>
                  </a:lnTo>
                  <a:lnTo>
                    <a:pt x="368300" y="431800"/>
                  </a:lnTo>
                  <a:lnTo>
                    <a:pt x="418464" y="384810"/>
                  </a:lnTo>
                  <a:lnTo>
                    <a:pt x="443229" y="349250"/>
                  </a:lnTo>
                  <a:lnTo>
                    <a:pt x="461009" y="304800"/>
                  </a:lnTo>
                  <a:lnTo>
                    <a:pt x="469900" y="260350"/>
                  </a:lnTo>
                  <a:lnTo>
                    <a:pt x="471169" y="234950"/>
                  </a:lnTo>
                  <a:lnTo>
                    <a:pt x="469900" y="210820"/>
                  </a:lnTo>
                  <a:lnTo>
                    <a:pt x="460375" y="165100"/>
                  </a:lnTo>
                  <a:lnTo>
                    <a:pt x="441959" y="123190"/>
                  </a:lnTo>
                  <a:lnTo>
                    <a:pt x="416559" y="85090"/>
                  </a:lnTo>
                  <a:lnTo>
                    <a:pt x="384809" y="53340"/>
                  </a:lnTo>
                  <a:lnTo>
                    <a:pt x="346709" y="27940"/>
                  </a:lnTo>
                  <a:lnTo>
                    <a:pt x="326389" y="19050"/>
                  </a:lnTo>
                  <a:close/>
                </a:path>
                <a:path w="471170" h="471169">
                  <a:moveTo>
                    <a:pt x="236219" y="34290"/>
                  </a:moveTo>
                  <a:lnTo>
                    <a:pt x="195579" y="38100"/>
                  </a:lnTo>
                  <a:lnTo>
                    <a:pt x="157479" y="50800"/>
                  </a:lnTo>
                  <a:lnTo>
                    <a:pt x="123189" y="69850"/>
                  </a:lnTo>
                  <a:lnTo>
                    <a:pt x="107314" y="80010"/>
                  </a:lnTo>
                  <a:lnTo>
                    <a:pt x="80009" y="107950"/>
                  </a:lnTo>
                  <a:lnTo>
                    <a:pt x="58419" y="139700"/>
                  </a:lnTo>
                  <a:lnTo>
                    <a:pt x="43179" y="175260"/>
                  </a:lnTo>
                  <a:lnTo>
                    <a:pt x="34925" y="215900"/>
                  </a:lnTo>
                  <a:lnTo>
                    <a:pt x="33654" y="234950"/>
                  </a:lnTo>
                  <a:lnTo>
                    <a:pt x="33654" y="237490"/>
                  </a:lnTo>
                  <a:lnTo>
                    <a:pt x="37464" y="276860"/>
                  </a:lnTo>
                  <a:lnTo>
                    <a:pt x="49529" y="314960"/>
                  </a:lnTo>
                  <a:lnTo>
                    <a:pt x="67944" y="349250"/>
                  </a:lnTo>
                  <a:lnTo>
                    <a:pt x="92709" y="378460"/>
                  </a:lnTo>
                  <a:lnTo>
                    <a:pt x="122554" y="403860"/>
                  </a:lnTo>
                  <a:lnTo>
                    <a:pt x="156844" y="421640"/>
                  </a:lnTo>
                  <a:lnTo>
                    <a:pt x="194309" y="434340"/>
                  </a:lnTo>
                  <a:lnTo>
                    <a:pt x="214629" y="438150"/>
                  </a:lnTo>
                  <a:lnTo>
                    <a:pt x="255904" y="438150"/>
                  </a:lnTo>
                  <a:lnTo>
                    <a:pt x="275589" y="434340"/>
                  </a:lnTo>
                  <a:lnTo>
                    <a:pt x="295275" y="429260"/>
                  </a:lnTo>
                  <a:lnTo>
                    <a:pt x="313689" y="422910"/>
                  </a:lnTo>
                  <a:lnTo>
                    <a:pt x="316229" y="421640"/>
                  </a:lnTo>
                  <a:lnTo>
                    <a:pt x="234314" y="421640"/>
                  </a:lnTo>
                  <a:lnTo>
                    <a:pt x="215264" y="420370"/>
                  </a:lnTo>
                  <a:lnTo>
                    <a:pt x="179704" y="412750"/>
                  </a:lnTo>
                  <a:lnTo>
                    <a:pt x="162559" y="406400"/>
                  </a:lnTo>
                  <a:lnTo>
                    <a:pt x="146684" y="400050"/>
                  </a:lnTo>
                  <a:lnTo>
                    <a:pt x="131444" y="388620"/>
                  </a:lnTo>
                  <a:lnTo>
                    <a:pt x="116839" y="378460"/>
                  </a:lnTo>
                  <a:lnTo>
                    <a:pt x="81279" y="337820"/>
                  </a:lnTo>
                  <a:lnTo>
                    <a:pt x="58419" y="289560"/>
                  </a:lnTo>
                  <a:lnTo>
                    <a:pt x="50800" y="234950"/>
                  </a:lnTo>
                  <a:lnTo>
                    <a:pt x="51434" y="215900"/>
                  </a:lnTo>
                  <a:lnTo>
                    <a:pt x="65404" y="162560"/>
                  </a:lnTo>
                  <a:lnTo>
                    <a:pt x="83184" y="133350"/>
                  </a:lnTo>
                  <a:lnTo>
                    <a:pt x="93344" y="118110"/>
                  </a:lnTo>
                  <a:lnTo>
                    <a:pt x="133350" y="82550"/>
                  </a:lnTo>
                  <a:lnTo>
                    <a:pt x="181609" y="59690"/>
                  </a:lnTo>
                  <a:lnTo>
                    <a:pt x="236854" y="50800"/>
                  </a:lnTo>
                  <a:lnTo>
                    <a:pt x="314325" y="50800"/>
                  </a:lnTo>
                  <a:lnTo>
                    <a:pt x="295909" y="44450"/>
                  </a:lnTo>
                  <a:lnTo>
                    <a:pt x="276859" y="38100"/>
                  </a:lnTo>
                  <a:lnTo>
                    <a:pt x="256539" y="35560"/>
                  </a:lnTo>
                  <a:lnTo>
                    <a:pt x="236219" y="34290"/>
                  </a:lnTo>
                  <a:close/>
                </a:path>
                <a:path w="471170" h="471169">
                  <a:moveTo>
                    <a:pt x="314325" y="50800"/>
                  </a:moveTo>
                  <a:lnTo>
                    <a:pt x="236854" y="50800"/>
                  </a:lnTo>
                  <a:lnTo>
                    <a:pt x="255904" y="52070"/>
                  </a:lnTo>
                  <a:lnTo>
                    <a:pt x="292100" y="59690"/>
                  </a:lnTo>
                  <a:lnTo>
                    <a:pt x="354329" y="95250"/>
                  </a:lnTo>
                  <a:lnTo>
                    <a:pt x="389889" y="133350"/>
                  </a:lnTo>
                  <a:lnTo>
                    <a:pt x="412750" y="184150"/>
                  </a:lnTo>
                  <a:lnTo>
                    <a:pt x="420369" y="237490"/>
                  </a:lnTo>
                  <a:lnTo>
                    <a:pt x="419734" y="256540"/>
                  </a:lnTo>
                  <a:lnTo>
                    <a:pt x="405764" y="311150"/>
                  </a:lnTo>
                  <a:lnTo>
                    <a:pt x="377825" y="355600"/>
                  </a:lnTo>
                  <a:lnTo>
                    <a:pt x="337819" y="389890"/>
                  </a:lnTo>
                  <a:lnTo>
                    <a:pt x="322579" y="400050"/>
                  </a:lnTo>
                  <a:lnTo>
                    <a:pt x="306704" y="407670"/>
                  </a:lnTo>
                  <a:lnTo>
                    <a:pt x="271779" y="419100"/>
                  </a:lnTo>
                  <a:lnTo>
                    <a:pt x="234314" y="421640"/>
                  </a:lnTo>
                  <a:lnTo>
                    <a:pt x="316229" y="421640"/>
                  </a:lnTo>
                  <a:lnTo>
                    <a:pt x="363854" y="393700"/>
                  </a:lnTo>
                  <a:lnTo>
                    <a:pt x="391159" y="364490"/>
                  </a:lnTo>
                  <a:lnTo>
                    <a:pt x="412750" y="332740"/>
                  </a:lnTo>
                  <a:lnTo>
                    <a:pt x="433069" y="276860"/>
                  </a:lnTo>
                  <a:lnTo>
                    <a:pt x="437514" y="237490"/>
                  </a:lnTo>
                  <a:lnTo>
                    <a:pt x="437514" y="234950"/>
                  </a:lnTo>
                  <a:lnTo>
                    <a:pt x="433704" y="196850"/>
                  </a:lnTo>
                  <a:lnTo>
                    <a:pt x="421639" y="158750"/>
                  </a:lnTo>
                  <a:lnTo>
                    <a:pt x="403225" y="123190"/>
                  </a:lnTo>
                  <a:lnTo>
                    <a:pt x="364489" y="82550"/>
                  </a:lnTo>
                  <a:lnTo>
                    <a:pt x="332104" y="58420"/>
                  </a:lnTo>
                  <a:lnTo>
                    <a:pt x="314325" y="50800"/>
                  </a:lnTo>
                  <a:close/>
                </a:path>
              </a:pathLst>
            </a:custGeom>
            <a:solidFill>
              <a:srgbClr val="79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828800" y="154939"/>
            <a:ext cx="473811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sz="2800" spc="-15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800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азоват</a:t>
            </a:r>
            <a:r>
              <a:rPr sz="2800" spc="5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800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льная</a:t>
            </a:r>
            <a:r>
              <a:rPr sz="2800" spc="-114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програм</a:t>
            </a:r>
            <a:r>
              <a:rPr sz="2800" spc="5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2800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43559" y="625220"/>
            <a:ext cx="8437880" cy="338836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623570" marR="665480" indent="-404495">
              <a:lnSpc>
                <a:spcPts val="2390"/>
              </a:lnSpc>
              <a:spcBef>
                <a:spcPts val="190"/>
              </a:spcBef>
            </a:pPr>
            <a:r>
              <a:rPr sz="2000" b="1" i="1" spc="-5" dirty="0">
                <a:solidFill>
                  <a:srgbClr val="6D2D9F"/>
                </a:solidFill>
                <a:latin typeface="Calibri"/>
                <a:cs typeface="Calibri"/>
              </a:rPr>
              <a:t>учитывает</a:t>
            </a:r>
            <a:r>
              <a:rPr sz="2000" b="1" i="1" spc="-100" dirty="0">
                <a:solidFill>
                  <a:srgbClr val="6D2D9F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6D2D9F"/>
                </a:solidFill>
                <a:latin typeface="Calibri"/>
                <a:cs typeface="Calibri"/>
              </a:rPr>
              <a:t>образовательные</a:t>
            </a:r>
            <a:r>
              <a:rPr sz="2000" b="1" i="1" spc="-85" dirty="0">
                <a:solidFill>
                  <a:srgbClr val="6D2D9F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6D2D9F"/>
                </a:solidFill>
                <a:latin typeface="Calibri"/>
                <a:cs typeface="Calibri"/>
              </a:rPr>
              <a:t>потребности,</a:t>
            </a:r>
            <a:r>
              <a:rPr sz="2000" b="1" i="1" spc="-65" dirty="0">
                <a:solidFill>
                  <a:srgbClr val="6D2D9F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6D2D9F"/>
                </a:solidFill>
                <a:latin typeface="Calibri"/>
                <a:cs typeface="Calibri"/>
              </a:rPr>
              <a:t>интересы</a:t>
            </a:r>
            <a:r>
              <a:rPr sz="2000" b="1" i="1" spc="-70" dirty="0">
                <a:solidFill>
                  <a:srgbClr val="6D2D9F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6D2D9F"/>
                </a:solidFill>
                <a:latin typeface="Calibri"/>
                <a:cs typeface="Calibri"/>
              </a:rPr>
              <a:t>и</a:t>
            </a:r>
            <a:r>
              <a:rPr sz="2000" b="1" i="1" spc="-70" dirty="0">
                <a:solidFill>
                  <a:srgbClr val="6D2D9F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6D2D9F"/>
                </a:solidFill>
                <a:latin typeface="Calibri"/>
                <a:cs typeface="Calibri"/>
              </a:rPr>
              <a:t>мотивы </a:t>
            </a:r>
            <a:r>
              <a:rPr sz="2000" b="1" i="1" spc="-440" dirty="0">
                <a:solidFill>
                  <a:srgbClr val="6D2D9F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6D2D9F"/>
                </a:solidFill>
                <a:latin typeface="Calibri"/>
                <a:cs typeface="Calibri"/>
              </a:rPr>
              <a:t>воспитанников,</a:t>
            </a:r>
            <a:r>
              <a:rPr sz="2000" b="1" i="1" spc="-75" dirty="0">
                <a:solidFill>
                  <a:srgbClr val="6D2D9F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6D2D9F"/>
                </a:solidFill>
                <a:latin typeface="Calibri"/>
                <a:cs typeface="Calibri"/>
              </a:rPr>
              <a:t>их</a:t>
            </a:r>
            <a:r>
              <a:rPr sz="2000" b="1" i="1" spc="-25" dirty="0">
                <a:solidFill>
                  <a:srgbClr val="6D2D9F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6D2D9F"/>
                </a:solidFill>
                <a:latin typeface="Calibri"/>
                <a:cs typeface="Calibri"/>
              </a:rPr>
              <a:t>родителей (законных</a:t>
            </a:r>
            <a:r>
              <a:rPr sz="2000" b="1" i="1" spc="-40" dirty="0">
                <a:solidFill>
                  <a:srgbClr val="6D2D9F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6D2D9F"/>
                </a:solidFill>
                <a:latin typeface="Calibri"/>
                <a:cs typeface="Calibri"/>
              </a:rPr>
              <a:t>представителей)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50" dirty="0">
              <a:latin typeface="Calibri"/>
              <a:cs typeface="Calibri"/>
            </a:endParaRPr>
          </a:p>
          <a:p>
            <a:pPr marL="442595">
              <a:lnSpc>
                <a:spcPct val="100000"/>
              </a:lnSpc>
            </a:pP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Образовательная</a:t>
            </a:r>
            <a:r>
              <a:rPr sz="2000" b="1" spc="3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программа</a:t>
            </a:r>
            <a:r>
              <a:rPr sz="20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МБДОУ</a:t>
            </a:r>
            <a:r>
              <a:rPr sz="20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разработана</a:t>
            </a:r>
            <a:r>
              <a:rPr sz="20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соответствии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с: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50" dirty="0">
              <a:latin typeface="Times New Roman"/>
              <a:cs typeface="Times New Roman"/>
            </a:endParaRPr>
          </a:p>
          <a:p>
            <a:pPr marL="12700" marR="455930">
              <a:lnSpc>
                <a:spcPct val="100600"/>
              </a:lnSpc>
            </a:pPr>
            <a:r>
              <a:rPr sz="1800" spc="-30" dirty="0">
                <a:solidFill>
                  <a:srgbClr val="C00000"/>
                </a:solidFill>
                <a:latin typeface="Times New Roman"/>
                <a:cs typeface="Times New Roman"/>
              </a:rPr>
              <a:t>-</a:t>
            </a:r>
            <a:r>
              <a:rPr sz="1800" spc="3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Законом</a:t>
            </a:r>
            <a:r>
              <a:rPr sz="1800" b="1" spc="1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Российской</a:t>
            </a:r>
            <a:r>
              <a:rPr sz="1800" b="1" spc="1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Федерации</a:t>
            </a:r>
            <a:r>
              <a:rPr sz="1800" b="1" spc="1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от</a:t>
            </a:r>
            <a:r>
              <a:rPr sz="1800" b="1" spc="1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29.12.2012</a:t>
            </a:r>
            <a:r>
              <a:rPr sz="1800" b="1" spc="1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№</a:t>
            </a:r>
            <a:r>
              <a:rPr sz="1800" b="1" spc="1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273-ФЗ</a:t>
            </a:r>
            <a:r>
              <a:rPr sz="1800" b="1" spc="1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«Об</a:t>
            </a:r>
            <a:r>
              <a:rPr sz="1800" b="1" spc="1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образовании </a:t>
            </a:r>
            <a:r>
              <a:rPr sz="1800" b="1" spc="-43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в Российской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Федерации»;</a:t>
            </a:r>
            <a:endParaRPr sz="1800" dirty="0">
              <a:latin typeface="Times New Roman"/>
              <a:cs typeface="Times New Roman"/>
            </a:endParaRPr>
          </a:p>
          <a:p>
            <a:pPr marL="70485">
              <a:lnSpc>
                <a:spcPts val="2135"/>
              </a:lnSpc>
            </a:pPr>
            <a:r>
              <a:rPr sz="1800" spc="-30" dirty="0">
                <a:solidFill>
                  <a:srgbClr val="C00000"/>
                </a:solidFill>
                <a:latin typeface="Times New Roman"/>
                <a:cs typeface="Times New Roman"/>
              </a:rPr>
              <a:t>-</a:t>
            </a:r>
            <a:r>
              <a:rPr sz="1800" spc="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Санитарно-эпидемиологическими</a:t>
            </a:r>
            <a:r>
              <a:rPr sz="18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правилами</a:t>
            </a:r>
            <a:r>
              <a:rPr sz="18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18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нормами</a:t>
            </a:r>
            <a:r>
              <a:rPr sz="18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СанПиН</a:t>
            </a:r>
            <a:r>
              <a:rPr sz="18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2.4.1.3049-13</a:t>
            </a:r>
            <a:endParaRPr sz="1800" dirty="0">
              <a:latin typeface="Times New Roman"/>
              <a:cs typeface="Times New Roman"/>
            </a:endParaRPr>
          </a:p>
          <a:p>
            <a:pPr marL="12700" marR="447675" algn="just">
              <a:lnSpc>
                <a:spcPct val="99500"/>
              </a:lnSpc>
              <a:spcBef>
                <a:spcPts val="50"/>
              </a:spcBef>
            </a:pP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«Санитарно-эпидемиологические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требования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к устройству,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содержанию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и </a:t>
            </a:r>
            <a:r>
              <a:rPr sz="18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организации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режима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работы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дошкольных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учреждений» </a:t>
            </a:r>
            <a:r>
              <a:rPr sz="1800" b="1" spc="-43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(утвержден постановлением Главного государственного санитарного врача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 РФ</a:t>
            </a:r>
            <a:r>
              <a:rPr sz="1800" b="1" spc="-9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от15</a:t>
            </a:r>
            <a:r>
              <a:rPr sz="18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мая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2013</a:t>
            </a:r>
            <a:r>
              <a:rPr sz="1800" b="1" spc="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г.</a:t>
            </a:r>
            <a:r>
              <a:rPr sz="1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№</a:t>
            </a:r>
            <a:r>
              <a:rPr sz="1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26);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1576" y="3863720"/>
            <a:ext cx="6228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5265" algn="l"/>
                <a:tab pos="2115820" algn="l"/>
                <a:tab pos="4371975" algn="l"/>
              </a:tabLst>
            </a:pPr>
            <a:r>
              <a:rPr sz="1800" spc="-30" dirty="0">
                <a:solidFill>
                  <a:srgbClr val="C00000"/>
                </a:solidFill>
                <a:latin typeface="Times New Roman"/>
                <a:cs typeface="Times New Roman"/>
              </a:rPr>
              <a:t>-	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Федеральным	государственным	образовательным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3559" y="4133469"/>
            <a:ext cx="60909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84985" algn="l"/>
                <a:tab pos="3474720" algn="l"/>
                <a:tab pos="5034280" algn="l"/>
              </a:tabLst>
            </a:pP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д</a:t>
            </a:r>
            <a:r>
              <a:rPr sz="18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о</a:t>
            </a:r>
            <a:r>
              <a:rPr sz="18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ш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ко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л</a:t>
            </a:r>
            <a:r>
              <a:rPr sz="18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ь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но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г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о	обра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з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ова</a:t>
            </a:r>
            <a:r>
              <a:rPr sz="18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н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я	(</a:t>
            </a:r>
            <a:r>
              <a:rPr sz="18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у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т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ве</a:t>
            </a:r>
            <a:r>
              <a:rPr sz="18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р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ж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ден	Пр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казом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99306" y="3863720"/>
            <a:ext cx="1534795" cy="56959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310515">
              <a:lnSpc>
                <a:spcPts val="2120"/>
              </a:lnSpc>
              <a:spcBef>
                <a:spcPts val="200"/>
              </a:spcBef>
            </a:pP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ста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н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дар</a:t>
            </a:r>
            <a:r>
              <a:rPr sz="1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т</a:t>
            </a:r>
            <a:r>
              <a:rPr sz="18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о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м  Мин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с</a:t>
            </a:r>
            <a:r>
              <a:rPr sz="18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т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ерства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3559" y="4405121"/>
            <a:ext cx="7989570" cy="16766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образования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науки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РФ</a:t>
            </a:r>
            <a:r>
              <a:rPr sz="18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от</a:t>
            </a:r>
            <a:r>
              <a:rPr sz="1800" b="1" spc="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17.10.2013</a:t>
            </a:r>
            <a:r>
              <a:rPr sz="1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г.</a:t>
            </a:r>
            <a:r>
              <a:rPr sz="1800" b="1" spc="4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№</a:t>
            </a:r>
            <a:r>
              <a:rPr sz="1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1155)</a:t>
            </a:r>
            <a:endParaRPr sz="1800" dirty="0">
              <a:latin typeface="Times New Roman"/>
              <a:cs typeface="Times New Roman"/>
            </a:endParaRPr>
          </a:p>
          <a:p>
            <a:pPr marL="12700" marR="5080" indent="137160" algn="just">
              <a:lnSpc>
                <a:spcPct val="98700"/>
              </a:lnSpc>
              <a:spcBef>
                <a:spcPts val="25"/>
              </a:spcBef>
            </a:pPr>
            <a:r>
              <a:rPr sz="1800" spc="-30" dirty="0">
                <a:solidFill>
                  <a:srgbClr val="C00000"/>
                </a:solidFill>
                <a:latin typeface="Times New Roman"/>
                <a:cs typeface="Times New Roman"/>
              </a:rPr>
              <a:t>-</a:t>
            </a:r>
            <a:r>
              <a:rPr sz="1800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Приказом Министерства образования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и науки Российской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Федерации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от </a:t>
            </a:r>
            <a:r>
              <a:rPr sz="18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30.08.2013 №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1014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«Об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утверждении порядка организации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и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осуществления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деятельности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по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основным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общеобразовательным </a:t>
            </a:r>
            <a:r>
              <a:rPr sz="1800" b="1" spc="-43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программам дошкольного</a:t>
            </a:r>
            <a:r>
              <a:rPr sz="1800" b="1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образования».</a:t>
            </a:r>
            <a:endParaRPr sz="18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solidFill>
                  <a:srgbClr val="C00000"/>
                </a:solidFill>
                <a:latin typeface="Times New Roman"/>
                <a:cs typeface="Times New Roman"/>
              </a:rPr>
              <a:t>-</a:t>
            </a:r>
            <a:r>
              <a:rPr sz="1800" spc="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Уст</a:t>
            </a:r>
            <a:r>
              <a:rPr sz="18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а</a:t>
            </a:r>
            <a:r>
              <a:rPr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во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м</a:t>
            </a:r>
            <a:r>
              <a:rPr sz="1800" b="1" spc="-11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МБ</a:t>
            </a:r>
            <a:r>
              <a:rPr sz="1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Д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ОУ</a:t>
            </a:r>
            <a:r>
              <a:rPr sz="1800" b="1" spc="-9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100" dirty="0" smtClean="0">
                <a:solidFill>
                  <a:srgbClr val="C00000"/>
                </a:solidFill>
                <a:latin typeface="Times New Roman"/>
                <a:cs typeface="Times New Roman"/>
              </a:rPr>
              <a:t>«</a:t>
            </a:r>
            <a:r>
              <a:rPr lang="ru-RU" b="1" spc="-100" dirty="0" err="1" smtClean="0">
                <a:solidFill>
                  <a:srgbClr val="C00000"/>
                </a:solidFill>
                <a:latin typeface="Times New Roman"/>
                <a:cs typeface="Times New Roman"/>
              </a:rPr>
              <a:t>Верхнеиндырчинский</a:t>
            </a:r>
            <a:r>
              <a:rPr lang="ru-RU" b="1" spc="-100" dirty="0" smtClean="0">
                <a:solidFill>
                  <a:srgbClr val="C00000"/>
                </a:solidFill>
                <a:latin typeface="Times New Roman"/>
                <a:cs typeface="Times New Roman"/>
              </a:rPr>
              <a:t> детский сад  «Ромашка»</a:t>
            </a:r>
            <a:r>
              <a:rPr sz="1800" b="1" spc="-190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ru-RU" sz="1800" b="1" spc="-190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100" dirty="0" smtClean="0">
                <a:solidFill>
                  <a:srgbClr val="C00000"/>
                </a:solidFill>
                <a:latin typeface="Times New Roman"/>
                <a:cs typeface="Times New Roman"/>
              </a:rPr>
              <a:t>А</a:t>
            </a:r>
            <a:r>
              <a:rPr sz="1800" b="1" spc="-95" dirty="0" smtClean="0">
                <a:solidFill>
                  <a:srgbClr val="C00000"/>
                </a:solidFill>
                <a:latin typeface="Times New Roman"/>
                <a:cs typeface="Times New Roman"/>
              </a:rPr>
              <a:t>М</a:t>
            </a:r>
            <a:r>
              <a:rPr sz="18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Р</a:t>
            </a:r>
            <a:r>
              <a:rPr sz="1800" b="1" spc="-185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95" dirty="0">
                <a:solidFill>
                  <a:srgbClr val="C00000"/>
                </a:solidFill>
                <a:latin typeface="Times New Roman"/>
                <a:cs typeface="Times New Roman"/>
              </a:rPr>
              <a:t>Р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Т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8277" y="557212"/>
            <a:ext cx="8863965" cy="6305550"/>
            <a:chOff x="188277" y="557212"/>
            <a:chExt cx="8863965" cy="6305550"/>
          </a:xfrm>
        </p:grpSpPr>
        <p:sp>
          <p:nvSpPr>
            <p:cNvPr id="3" name="object 3"/>
            <p:cNvSpPr/>
            <p:nvPr/>
          </p:nvSpPr>
          <p:spPr>
            <a:xfrm>
              <a:off x="193039" y="1800225"/>
              <a:ext cx="8839200" cy="4994910"/>
            </a:xfrm>
            <a:custGeom>
              <a:avLst/>
              <a:gdLst/>
              <a:ahLst/>
              <a:cxnLst/>
              <a:rect l="l" t="t" r="r" b="b"/>
              <a:pathLst>
                <a:path w="8839200" h="4994909">
                  <a:moveTo>
                    <a:pt x="8839200" y="0"/>
                  </a:moveTo>
                  <a:lnTo>
                    <a:pt x="0" y="0"/>
                  </a:lnTo>
                  <a:lnTo>
                    <a:pt x="0" y="4994910"/>
                  </a:lnTo>
                  <a:lnTo>
                    <a:pt x="8839200" y="4994910"/>
                  </a:lnTo>
                  <a:lnTo>
                    <a:pt x="8839200" y="0"/>
                  </a:lnTo>
                  <a:close/>
                </a:path>
              </a:pathLst>
            </a:custGeom>
            <a:solidFill>
              <a:srgbClr val="C5D1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89864" y="6795134"/>
              <a:ext cx="8833485" cy="62865"/>
            </a:xfrm>
            <a:custGeom>
              <a:avLst/>
              <a:gdLst/>
              <a:ahLst/>
              <a:cxnLst/>
              <a:rect l="l" t="t" r="r" b="b"/>
              <a:pathLst>
                <a:path w="8833485" h="62865">
                  <a:moveTo>
                    <a:pt x="8833485" y="0"/>
                  </a:moveTo>
                  <a:lnTo>
                    <a:pt x="0" y="0"/>
                  </a:lnTo>
                  <a:lnTo>
                    <a:pt x="0" y="62865"/>
                  </a:lnTo>
                  <a:lnTo>
                    <a:pt x="8833485" y="62865"/>
                  </a:lnTo>
                  <a:lnTo>
                    <a:pt x="8833485" y="0"/>
                  </a:lnTo>
                  <a:close/>
                </a:path>
              </a:pathLst>
            </a:custGeom>
            <a:solidFill>
              <a:srgbClr val="89AC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3039" y="561975"/>
              <a:ext cx="8833485" cy="6296025"/>
            </a:xfrm>
            <a:custGeom>
              <a:avLst/>
              <a:gdLst/>
              <a:ahLst/>
              <a:cxnLst/>
              <a:rect l="l" t="t" r="r" b="b"/>
              <a:pathLst>
                <a:path w="8833485" h="6296025">
                  <a:moveTo>
                    <a:pt x="8833485" y="6296024"/>
                  </a:moveTo>
                  <a:lnTo>
                    <a:pt x="8833485" y="0"/>
                  </a:lnTo>
                  <a:lnTo>
                    <a:pt x="0" y="0"/>
                  </a:lnTo>
                  <a:lnTo>
                    <a:pt x="0" y="6296024"/>
                  </a:lnTo>
                </a:path>
              </a:pathLst>
            </a:custGeom>
            <a:ln w="9525">
              <a:solidFill>
                <a:srgbClr val="7995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3039" y="1684019"/>
              <a:ext cx="8832850" cy="0"/>
            </a:xfrm>
            <a:custGeom>
              <a:avLst/>
              <a:gdLst/>
              <a:ahLst/>
              <a:cxnLst/>
              <a:rect l="l" t="t" r="r" b="b"/>
              <a:pathLst>
                <a:path w="8832850">
                  <a:moveTo>
                    <a:pt x="0" y="0"/>
                  </a:moveTo>
                  <a:lnTo>
                    <a:pt x="8832850" y="0"/>
                  </a:lnTo>
                </a:path>
              </a:pathLst>
            </a:custGeom>
            <a:ln w="9525">
              <a:solidFill>
                <a:srgbClr val="79959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07839" y="1362709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304800" y="0"/>
                  </a:moveTo>
                  <a:lnTo>
                    <a:pt x="255270" y="3810"/>
                  </a:lnTo>
                  <a:lnTo>
                    <a:pt x="208280" y="15239"/>
                  </a:lnTo>
                  <a:lnTo>
                    <a:pt x="164464" y="33654"/>
                  </a:lnTo>
                  <a:lnTo>
                    <a:pt x="125095" y="58419"/>
                  </a:lnTo>
                  <a:lnTo>
                    <a:pt x="89535" y="88900"/>
                  </a:lnTo>
                  <a:lnTo>
                    <a:pt x="59055" y="124460"/>
                  </a:lnTo>
                  <a:lnTo>
                    <a:pt x="34289" y="164464"/>
                  </a:lnTo>
                  <a:lnTo>
                    <a:pt x="15239" y="208279"/>
                  </a:lnTo>
                  <a:lnTo>
                    <a:pt x="3810" y="255269"/>
                  </a:lnTo>
                  <a:lnTo>
                    <a:pt x="0" y="304800"/>
                  </a:lnTo>
                  <a:lnTo>
                    <a:pt x="3810" y="353694"/>
                  </a:lnTo>
                  <a:lnTo>
                    <a:pt x="15239" y="400685"/>
                  </a:lnTo>
                  <a:lnTo>
                    <a:pt x="34289" y="444500"/>
                  </a:lnTo>
                  <a:lnTo>
                    <a:pt x="59055" y="484504"/>
                  </a:lnTo>
                  <a:lnTo>
                    <a:pt x="89535" y="520064"/>
                  </a:lnTo>
                  <a:lnTo>
                    <a:pt x="125095" y="550544"/>
                  </a:lnTo>
                  <a:lnTo>
                    <a:pt x="164464" y="575310"/>
                  </a:lnTo>
                  <a:lnTo>
                    <a:pt x="208280" y="593725"/>
                  </a:lnTo>
                  <a:lnTo>
                    <a:pt x="255270" y="605154"/>
                  </a:lnTo>
                  <a:lnTo>
                    <a:pt x="304800" y="609600"/>
                  </a:lnTo>
                  <a:lnTo>
                    <a:pt x="354330" y="605154"/>
                  </a:lnTo>
                  <a:lnTo>
                    <a:pt x="401320" y="593725"/>
                  </a:lnTo>
                  <a:lnTo>
                    <a:pt x="445135" y="575310"/>
                  </a:lnTo>
                  <a:lnTo>
                    <a:pt x="484505" y="550544"/>
                  </a:lnTo>
                  <a:lnTo>
                    <a:pt x="520064" y="520064"/>
                  </a:lnTo>
                  <a:lnTo>
                    <a:pt x="550545" y="484504"/>
                  </a:lnTo>
                  <a:lnTo>
                    <a:pt x="575310" y="444500"/>
                  </a:lnTo>
                  <a:lnTo>
                    <a:pt x="594360" y="400685"/>
                  </a:lnTo>
                  <a:lnTo>
                    <a:pt x="605789" y="353694"/>
                  </a:lnTo>
                  <a:lnTo>
                    <a:pt x="609600" y="304800"/>
                  </a:lnTo>
                  <a:lnTo>
                    <a:pt x="605789" y="255269"/>
                  </a:lnTo>
                  <a:lnTo>
                    <a:pt x="594360" y="208279"/>
                  </a:lnTo>
                  <a:lnTo>
                    <a:pt x="575310" y="164464"/>
                  </a:lnTo>
                  <a:lnTo>
                    <a:pt x="550545" y="124460"/>
                  </a:lnTo>
                  <a:lnTo>
                    <a:pt x="520064" y="88900"/>
                  </a:lnTo>
                  <a:lnTo>
                    <a:pt x="484505" y="58419"/>
                  </a:lnTo>
                  <a:lnTo>
                    <a:pt x="445135" y="33654"/>
                  </a:lnTo>
                  <a:lnTo>
                    <a:pt x="401320" y="15239"/>
                  </a:lnTo>
                  <a:lnTo>
                    <a:pt x="354330" y="381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76419" y="1431925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70" h="471169">
                  <a:moveTo>
                    <a:pt x="234314" y="0"/>
                  </a:moveTo>
                  <a:lnTo>
                    <a:pt x="186689" y="6350"/>
                  </a:lnTo>
                  <a:lnTo>
                    <a:pt x="142875" y="19050"/>
                  </a:lnTo>
                  <a:lnTo>
                    <a:pt x="102869" y="41910"/>
                  </a:lnTo>
                  <a:lnTo>
                    <a:pt x="67944" y="69850"/>
                  </a:lnTo>
                  <a:lnTo>
                    <a:pt x="52704" y="88900"/>
                  </a:lnTo>
                  <a:lnTo>
                    <a:pt x="39369" y="105410"/>
                  </a:lnTo>
                  <a:lnTo>
                    <a:pt x="17779" y="146050"/>
                  </a:lnTo>
                  <a:lnTo>
                    <a:pt x="4444" y="190500"/>
                  </a:lnTo>
                  <a:lnTo>
                    <a:pt x="0" y="237490"/>
                  </a:lnTo>
                  <a:lnTo>
                    <a:pt x="1269" y="261620"/>
                  </a:lnTo>
                  <a:lnTo>
                    <a:pt x="10794" y="307340"/>
                  </a:lnTo>
                  <a:lnTo>
                    <a:pt x="29209" y="349250"/>
                  </a:lnTo>
                  <a:lnTo>
                    <a:pt x="54609" y="387350"/>
                  </a:lnTo>
                  <a:lnTo>
                    <a:pt x="86359" y="419100"/>
                  </a:lnTo>
                  <a:lnTo>
                    <a:pt x="124459" y="444500"/>
                  </a:lnTo>
                  <a:lnTo>
                    <a:pt x="144779" y="453390"/>
                  </a:lnTo>
                  <a:lnTo>
                    <a:pt x="167004" y="463550"/>
                  </a:lnTo>
                  <a:lnTo>
                    <a:pt x="212725" y="471170"/>
                  </a:lnTo>
                  <a:lnTo>
                    <a:pt x="260984" y="471170"/>
                  </a:lnTo>
                  <a:lnTo>
                    <a:pt x="284479" y="467360"/>
                  </a:lnTo>
                  <a:lnTo>
                    <a:pt x="306704" y="461010"/>
                  </a:lnTo>
                  <a:lnTo>
                    <a:pt x="322579" y="454660"/>
                  </a:lnTo>
                  <a:lnTo>
                    <a:pt x="236219" y="454660"/>
                  </a:lnTo>
                  <a:lnTo>
                    <a:pt x="213359" y="453390"/>
                  </a:lnTo>
                  <a:lnTo>
                    <a:pt x="170814" y="445770"/>
                  </a:lnTo>
                  <a:lnTo>
                    <a:pt x="131444" y="429260"/>
                  </a:lnTo>
                  <a:lnTo>
                    <a:pt x="96519" y="406400"/>
                  </a:lnTo>
                  <a:lnTo>
                    <a:pt x="67309" y="375920"/>
                  </a:lnTo>
                  <a:lnTo>
                    <a:pt x="43179" y="340360"/>
                  </a:lnTo>
                  <a:lnTo>
                    <a:pt x="26669" y="302260"/>
                  </a:lnTo>
                  <a:lnTo>
                    <a:pt x="17779" y="260350"/>
                  </a:lnTo>
                  <a:lnTo>
                    <a:pt x="17144" y="237490"/>
                  </a:lnTo>
                  <a:lnTo>
                    <a:pt x="17144" y="234950"/>
                  </a:lnTo>
                  <a:lnTo>
                    <a:pt x="20954" y="193040"/>
                  </a:lnTo>
                  <a:lnTo>
                    <a:pt x="33654" y="152400"/>
                  </a:lnTo>
                  <a:lnTo>
                    <a:pt x="53975" y="114300"/>
                  </a:lnTo>
                  <a:lnTo>
                    <a:pt x="80644" y="82550"/>
                  </a:lnTo>
                  <a:lnTo>
                    <a:pt x="113029" y="54610"/>
                  </a:lnTo>
                  <a:lnTo>
                    <a:pt x="149859" y="34290"/>
                  </a:lnTo>
                  <a:lnTo>
                    <a:pt x="191134" y="21590"/>
                  </a:lnTo>
                  <a:lnTo>
                    <a:pt x="212725" y="19050"/>
                  </a:lnTo>
                  <a:lnTo>
                    <a:pt x="323214" y="19050"/>
                  </a:lnTo>
                  <a:lnTo>
                    <a:pt x="304164" y="10160"/>
                  </a:lnTo>
                  <a:lnTo>
                    <a:pt x="281939" y="6350"/>
                  </a:lnTo>
                  <a:lnTo>
                    <a:pt x="258444" y="1270"/>
                  </a:lnTo>
                  <a:lnTo>
                    <a:pt x="234314" y="0"/>
                  </a:lnTo>
                  <a:close/>
                </a:path>
                <a:path w="471170" h="471169">
                  <a:moveTo>
                    <a:pt x="326389" y="19050"/>
                  </a:moveTo>
                  <a:lnTo>
                    <a:pt x="257809" y="19050"/>
                  </a:lnTo>
                  <a:lnTo>
                    <a:pt x="279400" y="21590"/>
                  </a:lnTo>
                  <a:lnTo>
                    <a:pt x="300354" y="26670"/>
                  </a:lnTo>
                  <a:lnTo>
                    <a:pt x="339725" y="44450"/>
                  </a:lnTo>
                  <a:lnTo>
                    <a:pt x="374650" y="67310"/>
                  </a:lnTo>
                  <a:lnTo>
                    <a:pt x="403859" y="96520"/>
                  </a:lnTo>
                  <a:lnTo>
                    <a:pt x="427989" y="133350"/>
                  </a:lnTo>
                  <a:lnTo>
                    <a:pt x="444500" y="171450"/>
                  </a:lnTo>
                  <a:lnTo>
                    <a:pt x="453389" y="213360"/>
                  </a:lnTo>
                  <a:lnTo>
                    <a:pt x="454659" y="234950"/>
                  </a:lnTo>
                  <a:lnTo>
                    <a:pt x="454025" y="237490"/>
                  </a:lnTo>
                  <a:lnTo>
                    <a:pt x="453389" y="257810"/>
                  </a:lnTo>
                  <a:lnTo>
                    <a:pt x="444500" y="300990"/>
                  </a:lnTo>
                  <a:lnTo>
                    <a:pt x="427989" y="340360"/>
                  </a:lnTo>
                  <a:lnTo>
                    <a:pt x="404494" y="374650"/>
                  </a:lnTo>
                  <a:lnTo>
                    <a:pt x="375284" y="406400"/>
                  </a:lnTo>
                  <a:lnTo>
                    <a:pt x="340359" y="427990"/>
                  </a:lnTo>
                  <a:lnTo>
                    <a:pt x="321309" y="438150"/>
                  </a:lnTo>
                  <a:lnTo>
                    <a:pt x="280034" y="450850"/>
                  </a:lnTo>
                  <a:lnTo>
                    <a:pt x="258444" y="453390"/>
                  </a:lnTo>
                  <a:lnTo>
                    <a:pt x="236219" y="454660"/>
                  </a:lnTo>
                  <a:lnTo>
                    <a:pt x="322579" y="454660"/>
                  </a:lnTo>
                  <a:lnTo>
                    <a:pt x="328294" y="452120"/>
                  </a:lnTo>
                  <a:lnTo>
                    <a:pt x="349250" y="444500"/>
                  </a:lnTo>
                  <a:lnTo>
                    <a:pt x="368300" y="431800"/>
                  </a:lnTo>
                  <a:lnTo>
                    <a:pt x="418464" y="384810"/>
                  </a:lnTo>
                  <a:lnTo>
                    <a:pt x="443229" y="349250"/>
                  </a:lnTo>
                  <a:lnTo>
                    <a:pt x="461009" y="304800"/>
                  </a:lnTo>
                  <a:lnTo>
                    <a:pt x="469900" y="260350"/>
                  </a:lnTo>
                  <a:lnTo>
                    <a:pt x="471169" y="234950"/>
                  </a:lnTo>
                  <a:lnTo>
                    <a:pt x="469900" y="210820"/>
                  </a:lnTo>
                  <a:lnTo>
                    <a:pt x="460375" y="165100"/>
                  </a:lnTo>
                  <a:lnTo>
                    <a:pt x="441959" y="123190"/>
                  </a:lnTo>
                  <a:lnTo>
                    <a:pt x="416559" y="85090"/>
                  </a:lnTo>
                  <a:lnTo>
                    <a:pt x="384809" y="53340"/>
                  </a:lnTo>
                  <a:lnTo>
                    <a:pt x="346709" y="27940"/>
                  </a:lnTo>
                  <a:lnTo>
                    <a:pt x="326389" y="19050"/>
                  </a:lnTo>
                  <a:close/>
                </a:path>
                <a:path w="471170" h="471169">
                  <a:moveTo>
                    <a:pt x="236219" y="34290"/>
                  </a:moveTo>
                  <a:lnTo>
                    <a:pt x="195579" y="38100"/>
                  </a:lnTo>
                  <a:lnTo>
                    <a:pt x="157479" y="50800"/>
                  </a:lnTo>
                  <a:lnTo>
                    <a:pt x="123189" y="69850"/>
                  </a:lnTo>
                  <a:lnTo>
                    <a:pt x="107314" y="80010"/>
                  </a:lnTo>
                  <a:lnTo>
                    <a:pt x="80009" y="107950"/>
                  </a:lnTo>
                  <a:lnTo>
                    <a:pt x="58419" y="139700"/>
                  </a:lnTo>
                  <a:lnTo>
                    <a:pt x="43179" y="175260"/>
                  </a:lnTo>
                  <a:lnTo>
                    <a:pt x="34925" y="215900"/>
                  </a:lnTo>
                  <a:lnTo>
                    <a:pt x="33654" y="234950"/>
                  </a:lnTo>
                  <a:lnTo>
                    <a:pt x="33654" y="237490"/>
                  </a:lnTo>
                  <a:lnTo>
                    <a:pt x="37464" y="276860"/>
                  </a:lnTo>
                  <a:lnTo>
                    <a:pt x="49529" y="314960"/>
                  </a:lnTo>
                  <a:lnTo>
                    <a:pt x="67944" y="349250"/>
                  </a:lnTo>
                  <a:lnTo>
                    <a:pt x="92709" y="378460"/>
                  </a:lnTo>
                  <a:lnTo>
                    <a:pt x="122554" y="403860"/>
                  </a:lnTo>
                  <a:lnTo>
                    <a:pt x="156844" y="421640"/>
                  </a:lnTo>
                  <a:lnTo>
                    <a:pt x="194309" y="434340"/>
                  </a:lnTo>
                  <a:lnTo>
                    <a:pt x="214629" y="438150"/>
                  </a:lnTo>
                  <a:lnTo>
                    <a:pt x="255904" y="438150"/>
                  </a:lnTo>
                  <a:lnTo>
                    <a:pt x="275589" y="434340"/>
                  </a:lnTo>
                  <a:lnTo>
                    <a:pt x="295275" y="429260"/>
                  </a:lnTo>
                  <a:lnTo>
                    <a:pt x="313689" y="422910"/>
                  </a:lnTo>
                  <a:lnTo>
                    <a:pt x="316229" y="421640"/>
                  </a:lnTo>
                  <a:lnTo>
                    <a:pt x="234314" y="421640"/>
                  </a:lnTo>
                  <a:lnTo>
                    <a:pt x="215264" y="420370"/>
                  </a:lnTo>
                  <a:lnTo>
                    <a:pt x="179704" y="412750"/>
                  </a:lnTo>
                  <a:lnTo>
                    <a:pt x="162559" y="406400"/>
                  </a:lnTo>
                  <a:lnTo>
                    <a:pt x="146684" y="400050"/>
                  </a:lnTo>
                  <a:lnTo>
                    <a:pt x="131444" y="388620"/>
                  </a:lnTo>
                  <a:lnTo>
                    <a:pt x="116839" y="378460"/>
                  </a:lnTo>
                  <a:lnTo>
                    <a:pt x="81279" y="337820"/>
                  </a:lnTo>
                  <a:lnTo>
                    <a:pt x="58419" y="289560"/>
                  </a:lnTo>
                  <a:lnTo>
                    <a:pt x="50800" y="234950"/>
                  </a:lnTo>
                  <a:lnTo>
                    <a:pt x="51434" y="215900"/>
                  </a:lnTo>
                  <a:lnTo>
                    <a:pt x="65404" y="162560"/>
                  </a:lnTo>
                  <a:lnTo>
                    <a:pt x="83184" y="133350"/>
                  </a:lnTo>
                  <a:lnTo>
                    <a:pt x="93344" y="118110"/>
                  </a:lnTo>
                  <a:lnTo>
                    <a:pt x="133350" y="82550"/>
                  </a:lnTo>
                  <a:lnTo>
                    <a:pt x="181609" y="59690"/>
                  </a:lnTo>
                  <a:lnTo>
                    <a:pt x="236854" y="50800"/>
                  </a:lnTo>
                  <a:lnTo>
                    <a:pt x="314325" y="50800"/>
                  </a:lnTo>
                  <a:lnTo>
                    <a:pt x="295909" y="44450"/>
                  </a:lnTo>
                  <a:lnTo>
                    <a:pt x="276859" y="38100"/>
                  </a:lnTo>
                  <a:lnTo>
                    <a:pt x="256539" y="35560"/>
                  </a:lnTo>
                  <a:lnTo>
                    <a:pt x="236219" y="34290"/>
                  </a:lnTo>
                  <a:close/>
                </a:path>
                <a:path w="471170" h="471169">
                  <a:moveTo>
                    <a:pt x="314325" y="50800"/>
                  </a:moveTo>
                  <a:lnTo>
                    <a:pt x="236854" y="50800"/>
                  </a:lnTo>
                  <a:lnTo>
                    <a:pt x="255904" y="52070"/>
                  </a:lnTo>
                  <a:lnTo>
                    <a:pt x="292100" y="59690"/>
                  </a:lnTo>
                  <a:lnTo>
                    <a:pt x="354329" y="95250"/>
                  </a:lnTo>
                  <a:lnTo>
                    <a:pt x="389889" y="133350"/>
                  </a:lnTo>
                  <a:lnTo>
                    <a:pt x="412750" y="184150"/>
                  </a:lnTo>
                  <a:lnTo>
                    <a:pt x="420369" y="237490"/>
                  </a:lnTo>
                  <a:lnTo>
                    <a:pt x="419734" y="256540"/>
                  </a:lnTo>
                  <a:lnTo>
                    <a:pt x="405764" y="311150"/>
                  </a:lnTo>
                  <a:lnTo>
                    <a:pt x="377825" y="355600"/>
                  </a:lnTo>
                  <a:lnTo>
                    <a:pt x="337819" y="389890"/>
                  </a:lnTo>
                  <a:lnTo>
                    <a:pt x="322579" y="400050"/>
                  </a:lnTo>
                  <a:lnTo>
                    <a:pt x="306704" y="407670"/>
                  </a:lnTo>
                  <a:lnTo>
                    <a:pt x="271779" y="419100"/>
                  </a:lnTo>
                  <a:lnTo>
                    <a:pt x="234314" y="421640"/>
                  </a:lnTo>
                  <a:lnTo>
                    <a:pt x="316229" y="421640"/>
                  </a:lnTo>
                  <a:lnTo>
                    <a:pt x="363854" y="393700"/>
                  </a:lnTo>
                  <a:lnTo>
                    <a:pt x="391159" y="364490"/>
                  </a:lnTo>
                  <a:lnTo>
                    <a:pt x="412750" y="332740"/>
                  </a:lnTo>
                  <a:lnTo>
                    <a:pt x="433069" y="276860"/>
                  </a:lnTo>
                  <a:lnTo>
                    <a:pt x="437514" y="237490"/>
                  </a:lnTo>
                  <a:lnTo>
                    <a:pt x="437514" y="234950"/>
                  </a:lnTo>
                  <a:lnTo>
                    <a:pt x="433704" y="196850"/>
                  </a:lnTo>
                  <a:lnTo>
                    <a:pt x="421639" y="158750"/>
                  </a:lnTo>
                  <a:lnTo>
                    <a:pt x="403225" y="123190"/>
                  </a:lnTo>
                  <a:lnTo>
                    <a:pt x="364489" y="82550"/>
                  </a:lnTo>
                  <a:lnTo>
                    <a:pt x="332104" y="58420"/>
                  </a:lnTo>
                  <a:lnTo>
                    <a:pt x="314325" y="50800"/>
                  </a:lnTo>
                  <a:close/>
                </a:path>
              </a:pathLst>
            </a:custGeom>
            <a:solidFill>
              <a:srgbClr val="79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10079" y="1376044"/>
              <a:ext cx="5468620" cy="21126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3869" y="3094989"/>
              <a:ext cx="2597150" cy="146304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8639" y="4453254"/>
              <a:ext cx="2359660" cy="13995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70499" y="4453254"/>
              <a:ext cx="2103120" cy="146812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07130" y="3662045"/>
              <a:ext cx="2039620" cy="139953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64630" y="3131820"/>
              <a:ext cx="2487295" cy="1468119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807845" y="381000"/>
            <a:ext cx="58381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solidFill>
                  <a:srgbClr val="6D2D9F"/>
                </a:solidFill>
                <a:latin typeface="Times New Roman"/>
                <a:cs typeface="Times New Roman"/>
              </a:rPr>
              <a:t>Модель</a:t>
            </a:r>
            <a:r>
              <a:rPr sz="2800" i="1" spc="-135" dirty="0">
                <a:solidFill>
                  <a:srgbClr val="6D2D9F"/>
                </a:solidFill>
                <a:latin typeface="Times New Roman"/>
                <a:cs typeface="Times New Roman"/>
              </a:rPr>
              <a:t> </a:t>
            </a:r>
            <a:r>
              <a:rPr sz="2800" i="1" spc="-5" dirty="0">
                <a:solidFill>
                  <a:srgbClr val="6D2D9F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800" i="1" spc="-90" dirty="0">
                <a:solidFill>
                  <a:srgbClr val="6D2D9F"/>
                </a:solidFill>
                <a:latin typeface="Times New Roman"/>
                <a:cs typeface="Times New Roman"/>
              </a:rPr>
              <a:t> </a:t>
            </a:r>
            <a:r>
              <a:rPr sz="2800" i="1" spc="-5" dirty="0">
                <a:solidFill>
                  <a:srgbClr val="6D2D9F"/>
                </a:solidFill>
                <a:latin typeface="Times New Roman"/>
                <a:cs typeface="Times New Roman"/>
              </a:rPr>
              <a:t>программы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73632" y="950248"/>
            <a:ext cx="7789367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400" b="1" i="1" spc="-10" dirty="0">
                <a:solidFill>
                  <a:srgbClr val="6D2D9F"/>
                </a:solidFill>
                <a:latin typeface="Times New Roman"/>
                <a:cs typeface="Times New Roman"/>
              </a:rPr>
              <a:t>МБ</a:t>
            </a:r>
            <a:r>
              <a:rPr sz="2400" b="1" i="1" dirty="0">
                <a:solidFill>
                  <a:srgbClr val="6D2D9F"/>
                </a:solidFill>
                <a:latin typeface="Times New Roman"/>
                <a:cs typeface="Times New Roman"/>
              </a:rPr>
              <a:t>Д</a:t>
            </a:r>
            <a:r>
              <a:rPr sz="2400" b="1" i="1" spc="-10" dirty="0">
                <a:solidFill>
                  <a:srgbClr val="6D2D9F"/>
                </a:solidFill>
                <a:latin typeface="Times New Roman"/>
                <a:cs typeface="Times New Roman"/>
              </a:rPr>
              <a:t>О</a:t>
            </a:r>
            <a:r>
              <a:rPr sz="2400" b="1" i="1" spc="-5" dirty="0">
                <a:solidFill>
                  <a:srgbClr val="6D2D9F"/>
                </a:solidFill>
                <a:latin typeface="Times New Roman"/>
                <a:cs typeface="Times New Roman"/>
              </a:rPr>
              <a:t>У</a:t>
            </a:r>
            <a:r>
              <a:rPr sz="2400" b="1" i="1" spc="-90" dirty="0">
                <a:solidFill>
                  <a:srgbClr val="6D2D9F"/>
                </a:solidFill>
                <a:latin typeface="Times New Roman"/>
                <a:cs typeface="Times New Roman"/>
              </a:rPr>
              <a:t> </a:t>
            </a:r>
            <a:r>
              <a:rPr sz="2400" b="1" i="1" spc="-85" dirty="0" smtClean="0">
                <a:solidFill>
                  <a:srgbClr val="6D2D9F"/>
                </a:solidFill>
                <a:latin typeface="Times New Roman"/>
                <a:cs typeface="Times New Roman"/>
              </a:rPr>
              <a:t>«</a:t>
            </a:r>
            <a:r>
              <a:rPr lang="ru-RU" sz="2400" b="1" i="1" spc="-110" dirty="0" err="1" smtClean="0">
                <a:solidFill>
                  <a:srgbClr val="6D2D9F"/>
                </a:solidFill>
                <a:latin typeface="Times New Roman"/>
                <a:cs typeface="Times New Roman"/>
              </a:rPr>
              <a:t>Верхнеиндырчинский</a:t>
            </a:r>
            <a:r>
              <a:rPr lang="ru-RU" sz="2400" b="1" i="1" spc="-110" dirty="0" smtClean="0">
                <a:solidFill>
                  <a:srgbClr val="6D2D9F"/>
                </a:solidFill>
                <a:latin typeface="Times New Roman"/>
                <a:cs typeface="Times New Roman"/>
              </a:rPr>
              <a:t> детский сад  «Ромашка»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308677" y="1603373"/>
            <a:ext cx="4649470" cy="1657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80"/>
              </a:lnSpc>
              <a:spcBef>
                <a:spcPts val="100"/>
              </a:spcBef>
            </a:pPr>
            <a:r>
              <a:rPr sz="1800" b="1" spc="-5" dirty="0">
                <a:solidFill>
                  <a:srgbClr val="6D2D9F"/>
                </a:solidFill>
                <a:latin typeface="Georgia"/>
                <a:cs typeface="Georgia"/>
              </a:rPr>
              <a:t>Образовательный</a:t>
            </a:r>
            <a:r>
              <a:rPr sz="1800" b="1" spc="-65" dirty="0">
                <a:solidFill>
                  <a:srgbClr val="6D2D9F"/>
                </a:solidFill>
                <a:latin typeface="Georgia"/>
                <a:cs typeface="Georgia"/>
              </a:rPr>
              <a:t> </a:t>
            </a:r>
            <a:r>
              <a:rPr sz="1800" b="1" spc="-5" dirty="0">
                <a:solidFill>
                  <a:srgbClr val="6D2D9F"/>
                </a:solidFill>
                <a:latin typeface="Georgia"/>
                <a:cs typeface="Georgia"/>
              </a:rPr>
              <a:t>процесс</a:t>
            </a:r>
            <a:endParaRPr sz="1800" dirty="0">
              <a:latin typeface="Georgia"/>
              <a:cs typeface="Georgia"/>
            </a:endParaRPr>
          </a:p>
          <a:p>
            <a:pPr marL="102235" marR="98425" algn="ctr">
              <a:lnSpc>
                <a:spcPts val="1480"/>
              </a:lnSpc>
              <a:spcBef>
                <a:spcPts val="35"/>
              </a:spcBef>
            </a:pPr>
            <a:r>
              <a:rPr sz="1300" b="1" i="1" spc="-5" dirty="0">
                <a:solidFill>
                  <a:srgbClr val="800000"/>
                </a:solidFill>
                <a:latin typeface="Georgia"/>
                <a:cs typeface="Georgia"/>
              </a:rPr>
              <a:t>Цель</a:t>
            </a:r>
            <a:r>
              <a:rPr sz="1300" spc="-5" dirty="0">
                <a:latin typeface="Georgia"/>
                <a:cs typeface="Georgia"/>
              </a:rPr>
              <a:t>:</a:t>
            </a:r>
            <a:r>
              <a:rPr sz="1300" spc="-65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обеспечить</a:t>
            </a:r>
            <a:r>
              <a:rPr sz="1300" spc="-25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развитие</a:t>
            </a:r>
            <a:r>
              <a:rPr sz="1300" spc="-45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личности</a:t>
            </a:r>
            <a:r>
              <a:rPr sz="1300" spc="-35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детей</a:t>
            </a:r>
            <a:r>
              <a:rPr sz="1300" spc="-60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дошкольного </a:t>
            </a:r>
            <a:r>
              <a:rPr sz="1300" spc="-295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возраста</a:t>
            </a:r>
            <a:r>
              <a:rPr sz="1300" spc="-15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в</a:t>
            </a:r>
            <a:r>
              <a:rPr sz="1300" spc="10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различных</a:t>
            </a:r>
            <a:r>
              <a:rPr sz="1300" spc="5" dirty="0">
                <a:latin typeface="Georgia"/>
                <a:cs typeface="Georgia"/>
              </a:rPr>
              <a:t> </a:t>
            </a:r>
            <a:r>
              <a:rPr sz="1300" spc="-10" dirty="0">
                <a:latin typeface="Georgia"/>
                <a:cs typeface="Georgia"/>
              </a:rPr>
              <a:t>видах</a:t>
            </a:r>
            <a:r>
              <a:rPr sz="1300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общения</a:t>
            </a:r>
            <a:r>
              <a:rPr sz="1300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и</a:t>
            </a:r>
            <a:r>
              <a:rPr sz="1300" spc="-10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деятельности с</a:t>
            </a:r>
            <a:endParaRPr sz="1300" dirty="0">
              <a:latin typeface="Georgia"/>
              <a:cs typeface="Georgia"/>
            </a:endParaRPr>
          </a:p>
          <a:p>
            <a:pPr algn="ctr">
              <a:lnSpc>
                <a:spcPts val="1520"/>
              </a:lnSpc>
            </a:pPr>
            <a:r>
              <a:rPr sz="1300" spc="-5" dirty="0">
                <a:latin typeface="Georgia"/>
                <a:cs typeface="Georgia"/>
              </a:rPr>
              <a:t>учетом</a:t>
            </a:r>
            <a:r>
              <a:rPr sz="1300" spc="-85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их</a:t>
            </a:r>
            <a:r>
              <a:rPr sz="1300" spc="-60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возрастных,</a:t>
            </a:r>
            <a:r>
              <a:rPr sz="1300" spc="-65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индивидуальных,</a:t>
            </a:r>
            <a:r>
              <a:rPr sz="1300" spc="-30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психологических</a:t>
            </a:r>
            <a:r>
              <a:rPr sz="1300" spc="-55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и</a:t>
            </a:r>
            <a:endParaRPr sz="1300" dirty="0">
              <a:latin typeface="Georgia"/>
              <a:cs typeface="Georgia"/>
            </a:endParaRPr>
          </a:p>
          <a:p>
            <a:pPr marL="287020" marR="283845" algn="ctr">
              <a:lnSpc>
                <a:spcPct val="100000"/>
              </a:lnSpc>
              <a:spcBef>
                <a:spcPts val="15"/>
              </a:spcBef>
            </a:pPr>
            <a:r>
              <a:rPr sz="1300" spc="-10" dirty="0">
                <a:latin typeface="Georgia"/>
                <a:cs typeface="Georgia"/>
              </a:rPr>
              <a:t>физиологических</a:t>
            </a:r>
            <a:r>
              <a:rPr sz="1300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особенностей. Развитие личности, </a:t>
            </a:r>
            <a:r>
              <a:rPr sz="1300" spc="-300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мотивации</a:t>
            </a:r>
            <a:r>
              <a:rPr sz="1300" spc="-10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и способностей</a:t>
            </a:r>
            <a:r>
              <a:rPr sz="1300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детей</a:t>
            </a:r>
            <a:r>
              <a:rPr sz="1300" spc="-10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в</a:t>
            </a:r>
            <a:r>
              <a:rPr sz="1300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различных</a:t>
            </a:r>
            <a:r>
              <a:rPr sz="1300" dirty="0">
                <a:latin typeface="Georgia"/>
                <a:cs typeface="Georgia"/>
              </a:rPr>
              <a:t> </a:t>
            </a:r>
            <a:r>
              <a:rPr sz="1300" spc="-10" dirty="0">
                <a:latin typeface="Georgia"/>
                <a:cs typeface="Georgia"/>
              </a:rPr>
              <a:t>видах </a:t>
            </a:r>
            <a:r>
              <a:rPr sz="1300" spc="-300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деятельности</a:t>
            </a:r>
            <a:r>
              <a:rPr sz="1300" spc="5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и</a:t>
            </a:r>
            <a:r>
              <a:rPr sz="1300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охватывает направления</a:t>
            </a:r>
            <a:r>
              <a:rPr sz="1300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развития и </a:t>
            </a:r>
            <a:r>
              <a:rPr sz="1300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образования</a:t>
            </a:r>
            <a:r>
              <a:rPr sz="1300" spc="10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детей</a:t>
            </a:r>
            <a:r>
              <a:rPr sz="1300" spc="-40" dirty="0">
                <a:latin typeface="Georgia"/>
                <a:cs typeface="Georgia"/>
              </a:rPr>
              <a:t> </a:t>
            </a:r>
            <a:r>
              <a:rPr sz="1300" spc="-5" dirty="0">
                <a:latin typeface="Georgia"/>
                <a:cs typeface="Georgia"/>
              </a:rPr>
              <a:t>(образовательные области)</a:t>
            </a:r>
            <a:endParaRPr sz="1300" dirty="0">
              <a:latin typeface="Georgia"/>
              <a:cs typeface="Georg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73632" y="3650360"/>
            <a:ext cx="1531620" cy="668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985" algn="ctr">
              <a:lnSpc>
                <a:spcPct val="100400"/>
              </a:lnSpc>
              <a:spcBef>
                <a:spcPts val="95"/>
              </a:spcBef>
            </a:pPr>
            <a:r>
              <a:rPr sz="1400" spc="-5" dirty="0">
                <a:solidFill>
                  <a:srgbClr val="800000"/>
                </a:solidFill>
                <a:latin typeface="Georgia"/>
                <a:cs typeface="Georgia"/>
              </a:rPr>
              <a:t>Социально- </a:t>
            </a:r>
            <a:r>
              <a:rPr sz="1400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800000"/>
                </a:solidFill>
                <a:latin typeface="Georgia"/>
                <a:cs typeface="Georgia"/>
              </a:rPr>
              <a:t>к</a:t>
            </a:r>
            <a:r>
              <a:rPr sz="1400" spc="-15" dirty="0">
                <a:solidFill>
                  <a:srgbClr val="800000"/>
                </a:solidFill>
                <a:latin typeface="Georgia"/>
                <a:cs typeface="Georgia"/>
              </a:rPr>
              <a:t>о</a:t>
            </a:r>
            <a:r>
              <a:rPr sz="1400" spc="-10" dirty="0">
                <a:solidFill>
                  <a:srgbClr val="800000"/>
                </a:solidFill>
                <a:latin typeface="Georgia"/>
                <a:cs typeface="Georgia"/>
              </a:rPr>
              <a:t>мм</a:t>
            </a:r>
            <a:r>
              <a:rPr sz="1400" dirty="0">
                <a:solidFill>
                  <a:srgbClr val="800000"/>
                </a:solidFill>
                <a:latin typeface="Georgia"/>
                <a:cs typeface="Georgia"/>
              </a:rPr>
              <a:t>у</a:t>
            </a:r>
            <a:r>
              <a:rPr sz="1400" spc="-20" dirty="0">
                <a:solidFill>
                  <a:srgbClr val="800000"/>
                </a:solidFill>
                <a:latin typeface="Georgia"/>
                <a:cs typeface="Georgia"/>
              </a:rPr>
              <a:t>н</a:t>
            </a:r>
            <a:r>
              <a:rPr sz="1400" dirty="0">
                <a:solidFill>
                  <a:srgbClr val="800000"/>
                </a:solidFill>
                <a:latin typeface="Georgia"/>
                <a:cs typeface="Georgia"/>
              </a:rPr>
              <a:t>и</a:t>
            </a:r>
            <a:r>
              <a:rPr sz="1400" spc="-20" dirty="0">
                <a:solidFill>
                  <a:srgbClr val="800000"/>
                </a:solidFill>
                <a:latin typeface="Georgia"/>
                <a:cs typeface="Georgia"/>
              </a:rPr>
              <a:t>к</a:t>
            </a:r>
            <a:r>
              <a:rPr sz="1400" dirty="0">
                <a:solidFill>
                  <a:srgbClr val="800000"/>
                </a:solidFill>
                <a:latin typeface="Georgia"/>
                <a:cs typeface="Georgia"/>
              </a:rPr>
              <a:t>а</a:t>
            </a:r>
            <a:r>
              <a:rPr sz="1400" spc="-15" dirty="0">
                <a:solidFill>
                  <a:srgbClr val="800000"/>
                </a:solidFill>
                <a:latin typeface="Georgia"/>
                <a:cs typeface="Georgia"/>
              </a:rPr>
              <a:t>т</a:t>
            </a:r>
            <a:r>
              <a:rPr sz="1400" spc="-10" dirty="0">
                <a:solidFill>
                  <a:srgbClr val="800000"/>
                </a:solidFill>
                <a:latin typeface="Georgia"/>
                <a:cs typeface="Georgia"/>
              </a:rPr>
              <a:t>и</a:t>
            </a:r>
            <a:r>
              <a:rPr sz="1400" dirty="0">
                <a:solidFill>
                  <a:srgbClr val="800000"/>
                </a:solidFill>
                <a:latin typeface="Georgia"/>
                <a:cs typeface="Georgia"/>
              </a:rPr>
              <a:t>в</a:t>
            </a:r>
            <a:r>
              <a:rPr sz="1400" spc="-20" dirty="0">
                <a:solidFill>
                  <a:srgbClr val="800000"/>
                </a:solidFill>
                <a:latin typeface="Georgia"/>
                <a:cs typeface="Georgia"/>
              </a:rPr>
              <a:t>н</a:t>
            </a:r>
            <a:r>
              <a:rPr sz="1400" spc="-15" dirty="0">
                <a:solidFill>
                  <a:srgbClr val="800000"/>
                </a:solidFill>
                <a:latin typeface="Georgia"/>
                <a:cs typeface="Georgia"/>
              </a:rPr>
              <a:t>о</a:t>
            </a:r>
            <a:r>
              <a:rPr sz="1400" dirty="0">
                <a:solidFill>
                  <a:srgbClr val="800000"/>
                </a:solidFill>
                <a:latin typeface="Georgia"/>
                <a:cs typeface="Georgia"/>
              </a:rPr>
              <a:t>е  </a:t>
            </a:r>
            <a:r>
              <a:rPr sz="1400" spc="-5" dirty="0">
                <a:solidFill>
                  <a:srgbClr val="800000"/>
                </a:solidFill>
                <a:latin typeface="Georgia"/>
                <a:cs typeface="Georgia"/>
              </a:rPr>
              <a:t>развитие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250563" y="4264533"/>
            <a:ext cx="887094" cy="50736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indent="54610">
              <a:lnSpc>
                <a:spcPts val="1880"/>
              </a:lnSpc>
              <a:spcBef>
                <a:spcPts val="190"/>
              </a:spcBef>
            </a:pPr>
            <a:r>
              <a:rPr sz="1600" spc="-5" dirty="0">
                <a:solidFill>
                  <a:srgbClr val="800000"/>
                </a:solidFill>
                <a:latin typeface="Georgia"/>
                <a:cs typeface="Georgia"/>
              </a:rPr>
              <a:t>Речевое </a:t>
            </a:r>
            <a:r>
              <a:rPr sz="1600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600" spc="-10" dirty="0">
                <a:solidFill>
                  <a:srgbClr val="800000"/>
                </a:solidFill>
                <a:latin typeface="Georgia"/>
                <a:cs typeface="Georgia"/>
              </a:rPr>
              <a:t>разви</a:t>
            </a:r>
            <a:r>
              <a:rPr sz="1600" spc="5" dirty="0">
                <a:solidFill>
                  <a:srgbClr val="800000"/>
                </a:solidFill>
                <a:latin typeface="Georgia"/>
                <a:cs typeface="Georgia"/>
              </a:rPr>
              <a:t>т</a:t>
            </a:r>
            <a:r>
              <a:rPr sz="1600" spc="-10" dirty="0">
                <a:solidFill>
                  <a:srgbClr val="800000"/>
                </a:solidFill>
                <a:latin typeface="Georgia"/>
                <a:cs typeface="Georgia"/>
              </a:rPr>
              <a:t>ие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994397" y="3644265"/>
            <a:ext cx="1567815" cy="7581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0299"/>
              </a:lnSpc>
              <a:spcBef>
                <a:spcPts val="90"/>
              </a:spcBef>
            </a:pPr>
            <a:r>
              <a:rPr sz="1600" spc="-15" dirty="0">
                <a:solidFill>
                  <a:srgbClr val="800000"/>
                </a:solidFill>
                <a:latin typeface="Georgia"/>
                <a:cs typeface="Georgia"/>
              </a:rPr>
              <a:t>Худ</a:t>
            </a:r>
            <a:r>
              <a:rPr sz="1600" spc="-10" dirty="0">
                <a:solidFill>
                  <a:srgbClr val="800000"/>
                </a:solidFill>
                <a:latin typeface="Georgia"/>
                <a:cs typeface="Georgia"/>
              </a:rPr>
              <a:t>о</a:t>
            </a:r>
            <a:r>
              <a:rPr sz="1600" dirty="0">
                <a:solidFill>
                  <a:srgbClr val="800000"/>
                </a:solidFill>
                <a:latin typeface="Georgia"/>
                <a:cs typeface="Georgia"/>
              </a:rPr>
              <a:t>ж</a:t>
            </a:r>
            <a:r>
              <a:rPr sz="1600" spc="-10" dirty="0">
                <a:solidFill>
                  <a:srgbClr val="800000"/>
                </a:solidFill>
                <a:latin typeface="Georgia"/>
                <a:cs typeface="Georgia"/>
              </a:rPr>
              <a:t>е</a:t>
            </a:r>
            <a:r>
              <a:rPr sz="1600" spc="-15" dirty="0">
                <a:solidFill>
                  <a:srgbClr val="800000"/>
                </a:solidFill>
                <a:latin typeface="Georgia"/>
                <a:cs typeface="Georgia"/>
              </a:rPr>
              <a:t>с</a:t>
            </a:r>
            <a:r>
              <a:rPr sz="1600" spc="-5" dirty="0">
                <a:solidFill>
                  <a:srgbClr val="800000"/>
                </a:solidFill>
                <a:latin typeface="Georgia"/>
                <a:cs typeface="Georgia"/>
              </a:rPr>
              <a:t>тв</a:t>
            </a:r>
            <a:r>
              <a:rPr sz="1600" spc="-10" dirty="0">
                <a:solidFill>
                  <a:srgbClr val="800000"/>
                </a:solidFill>
                <a:latin typeface="Georgia"/>
                <a:cs typeface="Georgia"/>
              </a:rPr>
              <a:t>ен</a:t>
            </a:r>
            <a:r>
              <a:rPr sz="1600" spc="-20" dirty="0">
                <a:solidFill>
                  <a:srgbClr val="800000"/>
                </a:solidFill>
                <a:latin typeface="Georgia"/>
                <a:cs typeface="Georgia"/>
              </a:rPr>
              <a:t>н</a:t>
            </a:r>
            <a:r>
              <a:rPr sz="1600" spc="-10" dirty="0">
                <a:solidFill>
                  <a:srgbClr val="800000"/>
                </a:solidFill>
                <a:latin typeface="Georgia"/>
                <a:cs typeface="Georgia"/>
              </a:rPr>
              <a:t>о</a:t>
            </a:r>
            <a:r>
              <a:rPr sz="1600" spc="-5" dirty="0">
                <a:solidFill>
                  <a:srgbClr val="800000"/>
                </a:solidFill>
                <a:latin typeface="Georgia"/>
                <a:cs typeface="Georgia"/>
              </a:rPr>
              <a:t>-  </a:t>
            </a:r>
            <a:r>
              <a:rPr sz="1600" spc="-10" dirty="0">
                <a:solidFill>
                  <a:srgbClr val="800000"/>
                </a:solidFill>
                <a:latin typeface="Georgia"/>
                <a:cs typeface="Georgia"/>
              </a:rPr>
              <a:t>эстетическое </a:t>
            </a:r>
            <a:r>
              <a:rPr sz="1600" spc="-5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600" spc="-10" dirty="0">
                <a:solidFill>
                  <a:srgbClr val="800000"/>
                </a:solidFill>
                <a:latin typeface="Georgia"/>
                <a:cs typeface="Georgia"/>
              </a:rPr>
              <a:t>развитие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270505" y="5080253"/>
            <a:ext cx="13722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1150" marR="5080" indent="-299085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800000"/>
                </a:solidFill>
                <a:latin typeface="Georgia"/>
                <a:cs typeface="Georgia"/>
              </a:rPr>
              <a:t>П</a:t>
            </a:r>
            <a:r>
              <a:rPr sz="1400" spc="-5" dirty="0">
                <a:solidFill>
                  <a:srgbClr val="800000"/>
                </a:solidFill>
                <a:latin typeface="Georgia"/>
                <a:cs typeface="Georgia"/>
              </a:rPr>
              <a:t>о</a:t>
            </a:r>
            <a:r>
              <a:rPr sz="1400" spc="-10" dirty="0">
                <a:solidFill>
                  <a:srgbClr val="800000"/>
                </a:solidFill>
                <a:latin typeface="Georgia"/>
                <a:cs typeface="Georgia"/>
              </a:rPr>
              <a:t>з</a:t>
            </a:r>
            <a:r>
              <a:rPr sz="1400" spc="-20" dirty="0">
                <a:solidFill>
                  <a:srgbClr val="800000"/>
                </a:solidFill>
                <a:latin typeface="Georgia"/>
                <a:cs typeface="Georgia"/>
              </a:rPr>
              <a:t>н</a:t>
            </a:r>
            <a:r>
              <a:rPr sz="1400" spc="-15" dirty="0">
                <a:solidFill>
                  <a:srgbClr val="800000"/>
                </a:solidFill>
                <a:latin typeface="Georgia"/>
                <a:cs typeface="Georgia"/>
              </a:rPr>
              <a:t>а</a:t>
            </a:r>
            <a:r>
              <a:rPr sz="1400" dirty="0">
                <a:solidFill>
                  <a:srgbClr val="800000"/>
                </a:solidFill>
                <a:latin typeface="Georgia"/>
                <a:cs typeface="Georgia"/>
              </a:rPr>
              <a:t>в</a:t>
            </a:r>
            <a:r>
              <a:rPr sz="1400" spc="-15" dirty="0">
                <a:solidFill>
                  <a:srgbClr val="800000"/>
                </a:solidFill>
                <a:latin typeface="Georgia"/>
                <a:cs typeface="Georgia"/>
              </a:rPr>
              <a:t>ат</a:t>
            </a:r>
            <a:r>
              <a:rPr sz="1400" spc="-10" dirty="0">
                <a:solidFill>
                  <a:srgbClr val="800000"/>
                </a:solidFill>
                <a:latin typeface="Georgia"/>
                <a:cs typeface="Georgia"/>
              </a:rPr>
              <a:t>е</a:t>
            </a:r>
            <a:r>
              <a:rPr sz="1400" spc="-5" dirty="0">
                <a:solidFill>
                  <a:srgbClr val="800000"/>
                </a:solidFill>
                <a:latin typeface="Georgia"/>
                <a:cs typeface="Georgia"/>
              </a:rPr>
              <a:t>ль</a:t>
            </a:r>
            <a:r>
              <a:rPr sz="1400" spc="-20" dirty="0">
                <a:solidFill>
                  <a:srgbClr val="800000"/>
                </a:solidFill>
                <a:latin typeface="Georgia"/>
                <a:cs typeface="Georgia"/>
              </a:rPr>
              <a:t>н</a:t>
            </a:r>
            <a:r>
              <a:rPr sz="1400" spc="-15" dirty="0">
                <a:solidFill>
                  <a:srgbClr val="800000"/>
                </a:solidFill>
                <a:latin typeface="Georgia"/>
                <a:cs typeface="Georgia"/>
              </a:rPr>
              <a:t>о</a:t>
            </a:r>
            <a:r>
              <a:rPr sz="1400" dirty="0">
                <a:solidFill>
                  <a:srgbClr val="800000"/>
                </a:solidFill>
                <a:latin typeface="Georgia"/>
                <a:cs typeface="Georgia"/>
              </a:rPr>
              <a:t>е  </a:t>
            </a:r>
            <a:r>
              <a:rPr sz="1400" spc="-5" dirty="0">
                <a:solidFill>
                  <a:srgbClr val="800000"/>
                </a:solidFill>
                <a:latin typeface="Georgia"/>
                <a:cs typeface="Georgia"/>
              </a:rPr>
              <a:t>развитие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809869" y="5116829"/>
            <a:ext cx="95948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2235" marR="5080" indent="-90170">
              <a:lnSpc>
                <a:spcPct val="100000"/>
              </a:lnSpc>
              <a:spcBef>
                <a:spcPts val="100"/>
              </a:spcBef>
            </a:pPr>
            <a:r>
              <a:rPr sz="1400" spc="-60" dirty="0">
                <a:solidFill>
                  <a:srgbClr val="800000"/>
                </a:solidFill>
                <a:latin typeface="Georgia"/>
                <a:cs typeface="Georgia"/>
              </a:rPr>
              <a:t>Фи</a:t>
            </a:r>
            <a:r>
              <a:rPr sz="1400" spc="-40" dirty="0">
                <a:solidFill>
                  <a:srgbClr val="800000"/>
                </a:solidFill>
                <a:latin typeface="Georgia"/>
                <a:cs typeface="Georgia"/>
              </a:rPr>
              <a:t>зи</a:t>
            </a:r>
            <a:r>
              <a:rPr sz="1400" spc="-50" dirty="0">
                <a:solidFill>
                  <a:srgbClr val="800000"/>
                </a:solidFill>
                <a:latin typeface="Georgia"/>
                <a:cs typeface="Georgia"/>
              </a:rPr>
              <a:t>че</a:t>
            </a:r>
            <a:r>
              <a:rPr sz="1400" spc="-35" dirty="0">
                <a:solidFill>
                  <a:srgbClr val="800000"/>
                </a:solidFill>
                <a:latin typeface="Georgia"/>
                <a:cs typeface="Georgia"/>
              </a:rPr>
              <a:t>с</a:t>
            </a:r>
            <a:r>
              <a:rPr sz="1400" spc="-40" dirty="0">
                <a:solidFill>
                  <a:srgbClr val="800000"/>
                </a:solidFill>
                <a:latin typeface="Georgia"/>
                <a:cs typeface="Georgia"/>
              </a:rPr>
              <a:t>кое  </a:t>
            </a:r>
            <a:r>
              <a:rPr sz="1400" spc="-5" dirty="0">
                <a:solidFill>
                  <a:srgbClr val="800000"/>
                </a:solidFill>
                <a:latin typeface="Georgia"/>
                <a:cs typeface="Georgia"/>
              </a:rPr>
              <a:t>развитие</a:t>
            </a:r>
            <a:endParaRPr sz="14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6385" y="1539875"/>
            <a:ext cx="8277225" cy="4992370"/>
            <a:chOff x="276385" y="1539875"/>
            <a:chExt cx="8277225" cy="4992370"/>
          </a:xfrm>
        </p:grpSpPr>
        <p:sp>
          <p:nvSpPr>
            <p:cNvPr id="3" name="object 3"/>
            <p:cNvSpPr/>
            <p:nvPr/>
          </p:nvSpPr>
          <p:spPr>
            <a:xfrm>
              <a:off x="2279014" y="1562734"/>
              <a:ext cx="2228850" cy="4922520"/>
            </a:xfrm>
            <a:custGeom>
              <a:avLst/>
              <a:gdLst/>
              <a:ahLst/>
              <a:cxnLst/>
              <a:rect l="l" t="t" r="r" b="b"/>
              <a:pathLst>
                <a:path w="2228850" h="4922520">
                  <a:moveTo>
                    <a:pt x="1114425" y="0"/>
                  </a:moveTo>
                  <a:lnTo>
                    <a:pt x="1114425" y="615441"/>
                  </a:lnTo>
                  <a:lnTo>
                    <a:pt x="0" y="615441"/>
                  </a:lnTo>
                  <a:lnTo>
                    <a:pt x="0" y="4307128"/>
                  </a:lnTo>
                  <a:lnTo>
                    <a:pt x="1114425" y="4307128"/>
                  </a:lnTo>
                  <a:lnTo>
                    <a:pt x="1114425" y="4922520"/>
                  </a:lnTo>
                  <a:lnTo>
                    <a:pt x="2228850" y="2461006"/>
                  </a:lnTo>
                  <a:lnTo>
                    <a:pt x="1114425" y="0"/>
                  </a:lnTo>
                  <a:close/>
                </a:path>
              </a:pathLst>
            </a:custGeom>
            <a:solidFill>
              <a:srgbClr val="FBADF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279014" y="1562734"/>
              <a:ext cx="2228850" cy="4922520"/>
            </a:xfrm>
            <a:custGeom>
              <a:avLst/>
              <a:gdLst/>
              <a:ahLst/>
              <a:cxnLst/>
              <a:rect l="l" t="t" r="r" b="b"/>
              <a:pathLst>
                <a:path w="2228850" h="4922520">
                  <a:moveTo>
                    <a:pt x="0" y="615441"/>
                  </a:moveTo>
                  <a:lnTo>
                    <a:pt x="1114425" y="615441"/>
                  </a:lnTo>
                  <a:lnTo>
                    <a:pt x="1114425" y="0"/>
                  </a:lnTo>
                  <a:lnTo>
                    <a:pt x="2228850" y="2461006"/>
                  </a:lnTo>
                  <a:lnTo>
                    <a:pt x="1114425" y="4922520"/>
                  </a:lnTo>
                  <a:lnTo>
                    <a:pt x="1114425" y="4307128"/>
                  </a:lnTo>
                  <a:lnTo>
                    <a:pt x="0" y="4307128"/>
                  </a:lnTo>
                  <a:lnTo>
                    <a:pt x="0" y="615441"/>
                  </a:lnTo>
                  <a:close/>
                </a:path>
              </a:pathLst>
            </a:custGeom>
            <a:ln w="11428">
              <a:solidFill>
                <a:srgbClr val="EBD2C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6384" y="1539875"/>
              <a:ext cx="2053589" cy="499237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86384" y="1578609"/>
              <a:ext cx="1990725" cy="4864735"/>
            </a:xfrm>
            <a:custGeom>
              <a:avLst/>
              <a:gdLst/>
              <a:ahLst/>
              <a:cxnLst/>
              <a:rect l="l" t="t" r="r" b="b"/>
              <a:pathLst>
                <a:path w="1990725" h="4864735">
                  <a:moveTo>
                    <a:pt x="1659001" y="0"/>
                  </a:moveTo>
                  <a:lnTo>
                    <a:pt x="331787" y="0"/>
                  </a:lnTo>
                  <a:lnTo>
                    <a:pt x="282676" y="3810"/>
                  </a:lnTo>
                  <a:lnTo>
                    <a:pt x="236093" y="14604"/>
                  </a:lnTo>
                  <a:lnTo>
                    <a:pt x="192024" y="31114"/>
                  </a:lnTo>
                  <a:lnTo>
                    <a:pt x="151104" y="53848"/>
                  </a:lnTo>
                  <a:lnTo>
                    <a:pt x="113957" y="82423"/>
                  </a:lnTo>
                  <a:lnTo>
                    <a:pt x="81216" y="115315"/>
                  </a:lnTo>
                  <a:lnTo>
                    <a:pt x="53517" y="152145"/>
                  </a:lnTo>
                  <a:lnTo>
                    <a:pt x="30848" y="193293"/>
                  </a:lnTo>
                  <a:lnTo>
                    <a:pt x="13855" y="237616"/>
                  </a:lnTo>
                  <a:lnTo>
                    <a:pt x="3771" y="284606"/>
                  </a:lnTo>
                  <a:lnTo>
                    <a:pt x="0" y="334010"/>
                  </a:lnTo>
                  <a:lnTo>
                    <a:pt x="0" y="4530737"/>
                  </a:lnTo>
                  <a:lnTo>
                    <a:pt x="3771" y="4579543"/>
                  </a:lnTo>
                  <a:lnTo>
                    <a:pt x="13855" y="4627079"/>
                  </a:lnTo>
                  <a:lnTo>
                    <a:pt x="30848" y="4671441"/>
                  </a:lnTo>
                  <a:lnTo>
                    <a:pt x="53517" y="4712004"/>
                  </a:lnTo>
                  <a:lnTo>
                    <a:pt x="81216" y="4749393"/>
                  </a:lnTo>
                  <a:lnTo>
                    <a:pt x="113957" y="4782350"/>
                  </a:lnTo>
                  <a:lnTo>
                    <a:pt x="151104" y="4810861"/>
                  </a:lnTo>
                  <a:lnTo>
                    <a:pt x="192024" y="4833683"/>
                  </a:lnTo>
                  <a:lnTo>
                    <a:pt x="236093" y="4850155"/>
                  </a:lnTo>
                  <a:lnTo>
                    <a:pt x="282676" y="4860937"/>
                  </a:lnTo>
                  <a:lnTo>
                    <a:pt x="331787" y="4864735"/>
                  </a:lnTo>
                  <a:lnTo>
                    <a:pt x="1659001" y="4864735"/>
                  </a:lnTo>
                  <a:lnTo>
                    <a:pt x="1708022" y="4860937"/>
                  </a:lnTo>
                  <a:lnTo>
                    <a:pt x="1754632" y="4850155"/>
                  </a:lnTo>
                  <a:lnTo>
                    <a:pt x="1798701" y="4833683"/>
                  </a:lnTo>
                  <a:lnTo>
                    <a:pt x="1839595" y="4810861"/>
                  </a:lnTo>
                  <a:lnTo>
                    <a:pt x="1876806" y="4782350"/>
                  </a:lnTo>
                  <a:lnTo>
                    <a:pt x="1909571" y="4749393"/>
                  </a:lnTo>
                  <a:lnTo>
                    <a:pt x="1937258" y="4712004"/>
                  </a:lnTo>
                  <a:lnTo>
                    <a:pt x="1959864" y="4671441"/>
                  </a:lnTo>
                  <a:lnTo>
                    <a:pt x="1976246" y="4627079"/>
                  </a:lnTo>
                  <a:lnTo>
                    <a:pt x="1986914" y="4579543"/>
                  </a:lnTo>
                  <a:lnTo>
                    <a:pt x="1990725" y="4530737"/>
                  </a:lnTo>
                  <a:lnTo>
                    <a:pt x="1990725" y="334010"/>
                  </a:lnTo>
                  <a:lnTo>
                    <a:pt x="1986914" y="284606"/>
                  </a:lnTo>
                  <a:lnTo>
                    <a:pt x="1976246" y="237616"/>
                  </a:lnTo>
                  <a:lnTo>
                    <a:pt x="1959864" y="193293"/>
                  </a:lnTo>
                  <a:lnTo>
                    <a:pt x="1937258" y="152145"/>
                  </a:lnTo>
                  <a:lnTo>
                    <a:pt x="1909571" y="115315"/>
                  </a:lnTo>
                  <a:lnTo>
                    <a:pt x="1876806" y="82423"/>
                  </a:lnTo>
                  <a:lnTo>
                    <a:pt x="1839595" y="53848"/>
                  </a:lnTo>
                  <a:lnTo>
                    <a:pt x="1798701" y="31114"/>
                  </a:lnTo>
                  <a:lnTo>
                    <a:pt x="1754632" y="14604"/>
                  </a:lnTo>
                  <a:lnTo>
                    <a:pt x="1708022" y="3810"/>
                  </a:lnTo>
                  <a:lnTo>
                    <a:pt x="1659001" y="0"/>
                  </a:lnTo>
                  <a:close/>
                </a:path>
              </a:pathLst>
            </a:custGeom>
            <a:solidFill>
              <a:srgbClr val="52CC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86384" y="1578609"/>
              <a:ext cx="1990725" cy="4864735"/>
            </a:xfrm>
            <a:custGeom>
              <a:avLst/>
              <a:gdLst/>
              <a:ahLst/>
              <a:cxnLst/>
              <a:rect l="l" t="t" r="r" b="b"/>
              <a:pathLst>
                <a:path w="1990725" h="4864735">
                  <a:moveTo>
                    <a:pt x="0" y="334010"/>
                  </a:moveTo>
                  <a:lnTo>
                    <a:pt x="3771" y="284606"/>
                  </a:lnTo>
                  <a:lnTo>
                    <a:pt x="13855" y="237616"/>
                  </a:lnTo>
                  <a:lnTo>
                    <a:pt x="30848" y="193293"/>
                  </a:lnTo>
                  <a:lnTo>
                    <a:pt x="53517" y="152145"/>
                  </a:lnTo>
                  <a:lnTo>
                    <a:pt x="81216" y="115315"/>
                  </a:lnTo>
                  <a:lnTo>
                    <a:pt x="113957" y="82423"/>
                  </a:lnTo>
                  <a:lnTo>
                    <a:pt x="151104" y="53848"/>
                  </a:lnTo>
                  <a:lnTo>
                    <a:pt x="192024" y="31114"/>
                  </a:lnTo>
                  <a:lnTo>
                    <a:pt x="236093" y="14604"/>
                  </a:lnTo>
                  <a:lnTo>
                    <a:pt x="282676" y="3810"/>
                  </a:lnTo>
                  <a:lnTo>
                    <a:pt x="331787" y="0"/>
                  </a:lnTo>
                  <a:lnTo>
                    <a:pt x="1659001" y="0"/>
                  </a:lnTo>
                  <a:lnTo>
                    <a:pt x="1708022" y="3810"/>
                  </a:lnTo>
                  <a:lnTo>
                    <a:pt x="1754632" y="14604"/>
                  </a:lnTo>
                  <a:lnTo>
                    <a:pt x="1798701" y="31114"/>
                  </a:lnTo>
                  <a:lnTo>
                    <a:pt x="1839595" y="53848"/>
                  </a:lnTo>
                  <a:lnTo>
                    <a:pt x="1876806" y="82423"/>
                  </a:lnTo>
                  <a:lnTo>
                    <a:pt x="1909571" y="115315"/>
                  </a:lnTo>
                  <a:lnTo>
                    <a:pt x="1937258" y="152145"/>
                  </a:lnTo>
                  <a:lnTo>
                    <a:pt x="1959864" y="193293"/>
                  </a:lnTo>
                  <a:lnTo>
                    <a:pt x="1976246" y="237616"/>
                  </a:lnTo>
                  <a:lnTo>
                    <a:pt x="1986914" y="284606"/>
                  </a:lnTo>
                  <a:lnTo>
                    <a:pt x="1990725" y="334010"/>
                  </a:lnTo>
                  <a:lnTo>
                    <a:pt x="1990725" y="4530737"/>
                  </a:lnTo>
                  <a:lnTo>
                    <a:pt x="1986914" y="4579543"/>
                  </a:lnTo>
                  <a:lnTo>
                    <a:pt x="1976246" y="4627079"/>
                  </a:lnTo>
                  <a:lnTo>
                    <a:pt x="1959864" y="4671441"/>
                  </a:lnTo>
                  <a:lnTo>
                    <a:pt x="1937258" y="4712004"/>
                  </a:lnTo>
                  <a:lnTo>
                    <a:pt x="1909571" y="4749393"/>
                  </a:lnTo>
                  <a:lnTo>
                    <a:pt x="1876806" y="4782350"/>
                  </a:lnTo>
                  <a:lnTo>
                    <a:pt x="1839595" y="4810861"/>
                  </a:lnTo>
                  <a:lnTo>
                    <a:pt x="1798701" y="4833683"/>
                  </a:lnTo>
                  <a:lnTo>
                    <a:pt x="1754632" y="4850155"/>
                  </a:lnTo>
                  <a:lnTo>
                    <a:pt x="1708022" y="4860937"/>
                  </a:lnTo>
                  <a:lnTo>
                    <a:pt x="1659001" y="4864735"/>
                  </a:lnTo>
                  <a:lnTo>
                    <a:pt x="331787" y="4864735"/>
                  </a:lnTo>
                  <a:lnTo>
                    <a:pt x="282676" y="4860937"/>
                  </a:lnTo>
                  <a:lnTo>
                    <a:pt x="236093" y="4850155"/>
                  </a:lnTo>
                  <a:lnTo>
                    <a:pt x="192024" y="4833683"/>
                  </a:lnTo>
                  <a:lnTo>
                    <a:pt x="151104" y="4810861"/>
                  </a:lnTo>
                  <a:lnTo>
                    <a:pt x="113957" y="4782350"/>
                  </a:lnTo>
                  <a:lnTo>
                    <a:pt x="81216" y="4749393"/>
                  </a:lnTo>
                  <a:lnTo>
                    <a:pt x="53517" y="4712004"/>
                  </a:lnTo>
                  <a:lnTo>
                    <a:pt x="30848" y="4671441"/>
                  </a:lnTo>
                  <a:lnTo>
                    <a:pt x="13855" y="4627079"/>
                  </a:lnTo>
                  <a:lnTo>
                    <a:pt x="3771" y="4579543"/>
                  </a:lnTo>
                  <a:lnTo>
                    <a:pt x="0" y="4530737"/>
                  </a:lnTo>
                  <a:lnTo>
                    <a:pt x="0" y="334010"/>
                  </a:lnTo>
                  <a:close/>
                </a:path>
              </a:pathLst>
            </a:custGeom>
            <a:ln w="199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36085" y="3859529"/>
              <a:ext cx="2404745" cy="2345690"/>
            </a:xfrm>
            <a:custGeom>
              <a:avLst/>
              <a:gdLst/>
              <a:ahLst/>
              <a:cxnLst/>
              <a:rect l="l" t="t" r="r" b="b"/>
              <a:pathLst>
                <a:path w="2404745" h="2345690">
                  <a:moveTo>
                    <a:pt x="1165478" y="0"/>
                  </a:moveTo>
                  <a:lnTo>
                    <a:pt x="0" y="1172591"/>
                  </a:lnTo>
                  <a:lnTo>
                    <a:pt x="1165478" y="2345690"/>
                  </a:lnTo>
                  <a:lnTo>
                    <a:pt x="1165478" y="2052878"/>
                  </a:lnTo>
                  <a:lnTo>
                    <a:pt x="2404744" y="2052878"/>
                  </a:lnTo>
                  <a:lnTo>
                    <a:pt x="2404744" y="292862"/>
                  </a:lnTo>
                  <a:lnTo>
                    <a:pt x="1165478" y="292862"/>
                  </a:lnTo>
                  <a:lnTo>
                    <a:pt x="1165478" y="0"/>
                  </a:lnTo>
                  <a:close/>
                </a:path>
              </a:pathLst>
            </a:custGeom>
            <a:solidFill>
              <a:srgbClr val="52CCC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236085" y="3859529"/>
              <a:ext cx="2404745" cy="2345690"/>
            </a:xfrm>
            <a:custGeom>
              <a:avLst/>
              <a:gdLst/>
              <a:ahLst/>
              <a:cxnLst/>
              <a:rect l="l" t="t" r="r" b="b"/>
              <a:pathLst>
                <a:path w="2404745" h="2345690">
                  <a:moveTo>
                    <a:pt x="2404744" y="2052878"/>
                  </a:moveTo>
                  <a:lnTo>
                    <a:pt x="1165478" y="2052878"/>
                  </a:lnTo>
                  <a:lnTo>
                    <a:pt x="1165478" y="2345690"/>
                  </a:lnTo>
                  <a:lnTo>
                    <a:pt x="0" y="1172591"/>
                  </a:lnTo>
                  <a:lnTo>
                    <a:pt x="1165478" y="0"/>
                  </a:lnTo>
                  <a:lnTo>
                    <a:pt x="1165478" y="292862"/>
                  </a:lnTo>
                  <a:lnTo>
                    <a:pt x="2404744" y="292862"/>
                  </a:lnTo>
                  <a:lnTo>
                    <a:pt x="2404744" y="2052878"/>
                  </a:lnTo>
                  <a:close/>
                </a:path>
              </a:pathLst>
            </a:custGeom>
            <a:ln w="11428">
              <a:solidFill>
                <a:srgbClr val="EBD2C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69379" y="1878965"/>
              <a:ext cx="2084070" cy="449961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532879" y="1917065"/>
              <a:ext cx="1957070" cy="4373245"/>
            </a:xfrm>
            <a:custGeom>
              <a:avLst/>
              <a:gdLst/>
              <a:ahLst/>
              <a:cxnLst/>
              <a:rect l="l" t="t" r="r" b="b"/>
              <a:pathLst>
                <a:path w="1957070" h="4373245">
                  <a:moveTo>
                    <a:pt x="1577340" y="0"/>
                  </a:moveTo>
                  <a:lnTo>
                    <a:pt x="379095" y="0"/>
                  </a:lnTo>
                  <a:lnTo>
                    <a:pt x="331850" y="3175"/>
                  </a:lnTo>
                  <a:lnTo>
                    <a:pt x="285876" y="12064"/>
                  </a:lnTo>
                  <a:lnTo>
                    <a:pt x="241808" y="26035"/>
                  </a:lnTo>
                  <a:lnTo>
                    <a:pt x="200914" y="44958"/>
                  </a:lnTo>
                  <a:lnTo>
                    <a:pt x="162433" y="68452"/>
                  </a:lnTo>
                  <a:lnTo>
                    <a:pt x="127253" y="96393"/>
                  </a:lnTo>
                  <a:lnTo>
                    <a:pt x="95758" y="128650"/>
                  </a:lnTo>
                  <a:lnTo>
                    <a:pt x="67945" y="164211"/>
                  </a:lnTo>
                  <a:lnTo>
                    <a:pt x="44069" y="202819"/>
                  </a:lnTo>
                  <a:lnTo>
                    <a:pt x="25146" y="243967"/>
                  </a:lnTo>
                  <a:lnTo>
                    <a:pt x="11302" y="288417"/>
                  </a:lnTo>
                  <a:lnTo>
                    <a:pt x="2540" y="334010"/>
                  </a:lnTo>
                  <a:lnTo>
                    <a:pt x="0" y="382143"/>
                  </a:lnTo>
                  <a:lnTo>
                    <a:pt x="0" y="3991063"/>
                  </a:lnTo>
                  <a:lnTo>
                    <a:pt x="2540" y="4039235"/>
                  </a:lnTo>
                  <a:lnTo>
                    <a:pt x="11302" y="4085501"/>
                  </a:lnTo>
                  <a:lnTo>
                    <a:pt x="25146" y="4129227"/>
                  </a:lnTo>
                  <a:lnTo>
                    <a:pt x="44069" y="4171061"/>
                  </a:lnTo>
                  <a:lnTo>
                    <a:pt x="67945" y="4209719"/>
                  </a:lnTo>
                  <a:lnTo>
                    <a:pt x="95758" y="4245216"/>
                  </a:lnTo>
                  <a:lnTo>
                    <a:pt x="127253" y="4276902"/>
                  </a:lnTo>
                  <a:lnTo>
                    <a:pt x="162433" y="4304792"/>
                  </a:lnTo>
                  <a:lnTo>
                    <a:pt x="200914" y="4328883"/>
                  </a:lnTo>
                  <a:lnTo>
                    <a:pt x="241808" y="4347895"/>
                  </a:lnTo>
                  <a:lnTo>
                    <a:pt x="285876" y="4361840"/>
                  </a:lnTo>
                  <a:lnTo>
                    <a:pt x="331850" y="4370705"/>
                  </a:lnTo>
                  <a:lnTo>
                    <a:pt x="379095" y="4373245"/>
                  </a:lnTo>
                  <a:lnTo>
                    <a:pt x="1577340" y="4373245"/>
                  </a:lnTo>
                  <a:lnTo>
                    <a:pt x="1625219" y="4370705"/>
                  </a:lnTo>
                  <a:lnTo>
                    <a:pt x="1671193" y="4361840"/>
                  </a:lnTo>
                  <a:lnTo>
                    <a:pt x="1714627" y="4347895"/>
                  </a:lnTo>
                  <a:lnTo>
                    <a:pt x="1756155" y="4328883"/>
                  </a:lnTo>
                  <a:lnTo>
                    <a:pt x="1794637" y="4304792"/>
                  </a:lnTo>
                  <a:lnTo>
                    <a:pt x="1829816" y="4276902"/>
                  </a:lnTo>
                  <a:lnTo>
                    <a:pt x="1861312" y="4245216"/>
                  </a:lnTo>
                  <a:lnTo>
                    <a:pt x="1889125" y="4209719"/>
                  </a:lnTo>
                  <a:lnTo>
                    <a:pt x="1912366" y="4171061"/>
                  </a:lnTo>
                  <a:lnTo>
                    <a:pt x="1931289" y="4129227"/>
                  </a:lnTo>
                  <a:lnTo>
                    <a:pt x="1945767" y="4085501"/>
                  </a:lnTo>
                  <a:lnTo>
                    <a:pt x="1953895" y="4039235"/>
                  </a:lnTo>
                  <a:lnTo>
                    <a:pt x="1957070" y="3991063"/>
                  </a:lnTo>
                  <a:lnTo>
                    <a:pt x="1957070" y="382143"/>
                  </a:lnTo>
                  <a:lnTo>
                    <a:pt x="1953895" y="334010"/>
                  </a:lnTo>
                  <a:lnTo>
                    <a:pt x="1945767" y="288417"/>
                  </a:lnTo>
                  <a:lnTo>
                    <a:pt x="1931289" y="243967"/>
                  </a:lnTo>
                  <a:lnTo>
                    <a:pt x="1912366" y="202819"/>
                  </a:lnTo>
                  <a:lnTo>
                    <a:pt x="1889125" y="164211"/>
                  </a:lnTo>
                  <a:lnTo>
                    <a:pt x="1861312" y="128650"/>
                  </a:lnTo>
                  <a:lnTo>
                    <a:pt x="1829816" y="96393"/>
                  </a:lnTo>
                  <a:lnTo>
                    <a:pt x="1794637" y="68452"/>
                  </a:lnTo>
                  <a:lnTo>
                    <a:pt x="1756155" y="44958"/>
                  </a:lnTo>
                  <a:lnTo>
                    <a:pt x="1714627" y="26035"/>
                  </a:lnTo>
                  <a:lnTo>
                    <a:pt x="1671193" y="12064"/>
                  </a:lnTo>
                  <a:lnTo>
                    <a:pt x="1625219" y="3175"/>
                  </a:lnTo>
                  <a:lnTo>
                    <a:pt x="1577340" y="0"/>
                  </a:lnTo>
                  <a:close/>
                </a:path>
              </a:pathLst>
            </a:custGeom>
            <a:solidFill>
              <a:srgbClr val="FBAD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532879" y="1917065"/>
              <a:ext cx="1957070" cy="4373245"/>
            </a:xfrm>
            <a:custGeom>
              <a:avLst/>
              <a:gdLst/>
              <a:ahLst/>
              <a:cxnLst/>
              <a:rect l="l" t="t" r="r" b="b"/>
              <a:pathLst>
                <a:path w="1957070" h="4373245">
                  <a:moveTo>
                    <a:pt x="0" y="382143"/>
                  </a:moveTo>
                  <a:lnTo>
                    <a:pt x="2540" y="334010"/>
                  </a:lnTo>
                  <a:lnTo>
                    <a:pt x="11302" y="288417"/>
                  </a:lnTo>
                  <a:lnTo>
                    <a:pt x="25146" y="243967"/>
                  </a:lnTo>
                  <a:lnTo>
                    <a:pt x="44069" y="202819"/>
                  </a:lnTo>
                  <a:lnTo>
                    <a:pt x="67945" y="164211"/>
                  </a:lnTo>
                  <a:lnTo>
                    <a:pt x="95758" y="128650"/>
                  </a:lnTo>
                  <a:lnTo>
                    <a:pt x="127253" y="96393"/>
                  </a:lnTo>
                  <a:lnTo>
                    <a:pt x="162433" y="68452"/>
                  </a:lnTo>
                  <a:lnTo>
                    <a:pt x="200914" y="44958"/>
                  </a:lnTo>
                  <a:lnTo>
                    <a:pt x="241808" y="26035"/>
                  </a:lnTo>
                  <a:lnTo>
                    <a:pt x="285876" y="12064"/>
                  </a:lnTo>
                  <a:lnTo>
                    <a:pt x="331850" y="3175"/>
                  </a:lnTo>
                  <a:lnTo>
                    <a:pt x="379095" y="0"/>
                  </a:lnTo>
                  <a:lnTo>
                    <a:pt x="1577340" y="0"/>
                  </a:lnTo>
                  <a:lnTo>
                    <a:pt x="1625219" y="3175"/>
                  </a:lnTo>
                  <a:lnTo>
                    <a:pt x="1671193" y="12064"/>
                  </a:lnTo>
                  <a:lnTo>
                    <a:pt x="1714627" y="26035"/>
                  </a:lnTo>
                  <a:lnTo>
                    <a:pt x="1756155" y="44958"/>
                  </a:lnTo>
                  <a:lnTo>
                    <a:pt x="1794637" y="68452"/>
                  </a:lnTo>
                  <a:lnTo>
                    <a:pt x="1829816" y="96393"/>
                  </a:lnTo>
                  <a:lnTo>
                    <a:pt x="1861312" y="128650"/>
                  </a:lnTo>
                  <a:lnTo>
                    <a:pt x="1889125" y="164211"/>
                  </a:lnTo>
                  <a:lnTo>
                    <a:pt x="1912366" y="202819"/>
                  </a:lnTo>
                  <a:lnTo>
                    <a:pt x="1931289" y="243967"/>
                  </a:lnTo>
                  <a:lnTo>
                    <a:pt x="1945767" y="288417"/>
                  </a:lnTo>
                  <a:lnTo>
                    <a:pt x="1953895" y="334010"/>
                  </a:lnTo>
                  <a:lnTo>
                    <a:pt x="1957070" y="382143"/>
                  </a:lnTo>
                  <a:lnTo>
                    <a:pt x="1957070" y="3991063"/>
                  </a:lnTo>
                  <a:lnTo>
                    <a:pt x="1953895" y="4039235"/>
                  </a:lnTo>
                  <a:lnTo>
                    <a:pt x="1945767" y="4085501"/>
                  </a:lnTo>
                  <a:lnTo>
                    <a:pt x="1931289" y="4129227"/>
                  </a:lnTo>
                  <a:lnTo>
                    <a:pt x="1912366" y="4171061"/>
                  </a:lnTo>
                  <a:lnTo>
                    <a:pt x="1889125" y="4209719"/>
                  </a:lnTo>
                  <a:lnTo>
                    <a:pt x="1861312" y="4245216"/>
                  </a:lnTo>
                  <a:lnTo>
                    <a:pt x="1829816" y="4276902"/>
                  </a:lnTo>
                  <a:lnTo>
                    <a:pt x="1794637" y="4304792"/>
                  </a:lnTo>
                  <a:lnTo>
                    <a:pt x="1756155" y="4328883"/>
                  </a:lnTo>
                  <a:lnTo>
                    <a:pt x="1714627" y="4347895"/>
                  </a:lnTo>
                  <a:lnTo>
                    <a:pt x="1671193" y="4361840"/>
                  </a:lnTo>
                  <a:lnTo>
                    <a:pt x="1625219" y="4370705"/>
                  </a:lnTo>
                  <a:lnTo>
                    <a:pt x="1577340" y="4373245"/>
                  </a:lnTo>
                  <a:lnTo>
                    <a:pt x="379095" y="4373245"/>
                  </a:lnTo>
                  <a:lnTo>
                    <a:pt x="331850" y="4370705"/>
                  </a:lnTo>
                  <a:lnTo>
                    <a:pt x="285876" y="4361840"/>
                  </a:lnTo>
                  <a:lnTo>
                    <a:pt x="241808" y="4347895"/>
                  </a:lnTo>
                  <a:lnTo>
                    <a:pt x="200914" y="4328883"/>
                  </a:lnTo>
                  <a:lnTo>
                    <a:pt x="162433" y="4304792"/>
                  </a:lnTo>
                  <a:lnTo>
                    <a:pt x="127253" y="4276902"/>
                  </a:lnTo>
                  <a:lnTo>
                    <a:pt x="95758" y="4245216"/>
                  </a:lnTo>
                  <a:lnTo>
                    <a:pt x="67945" y="4209719"/>
                  </a:lnTo>
                  <a:lnTo>
                    <a:pt x="44069" y="4171061"/>
                  </a:lnTo>
                  <a:lnTo>
                    <a:pt x="25146" y="4129227"/>
                  </a:lnTo>
                  <a:lnTo>
                    <a:pt x="11302" y="4085501"/>
                  </a:lnTo>
                  <a:lnTo>
                    <a:pt x="2540" y="4039235"/>
                  </a:lnTo>
                  <a:lnTo>
                    <a:pt x="0" y="3991063"/>
                  </a:lnTo>
                  <a:lnTo>
                    <a:pt x="0" y="382143"/>
                  </a:lnTo>
                  <a:close/>
                </a:path>
              </a:pathLst>
            </a:custGeom>
            <a:ln w="199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42976" y="206755"/>
            <a:ext cx="8104505" cy="113411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356235">
              <a:lnSpc>
                <a:spcPct val="101400"/>
              </a:lnSpc>
              <a:spcBef>
                <a:spcPts val="70"/>
              </a:spcBef>
            </a:pP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Образовательная программа</a:t>
            </a:r>
            <a:r>
              <a:rPr sz="18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ДОУ, </a:t>
            </a: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разработанная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 с </a:t>
            </a: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учётом</a:t>
            </a:r>
            <a:r>
              <a:rPr sz="18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примерной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общеобразовательной программы дошкольного образования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«От рождениядо </a:t>
            </a:r>
            <a:r>
              <a:rPr sz="1800" b="1" spc="-4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школы»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под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 ред.</a:t>
            </a: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 Н.Е.</a:t>
            </a:r>
            <a:r>
              <a:rPr sz="18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Вераксы,</a:t>
            </a:r>
            <a:r>
              <a:rPr sz="18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Т.С.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Комаровой,</a:t>
            </a:r>
            <a:r>
              <a:rPr sz="18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М.А.</a:t>
            </a:r>
            <a:r>
              <a:rPr sz="1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Васильевой, </a:t>
            </a: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состоитиз</a:t>
            </a:r>
            <a:endParaRPr sz="1800">
              <a:latin typeface="Times New Roman"/>
              <a:cs typeface="Times New Roman"/>
            </a:endParaRPr>
          </a:p>
          <a:p>
            <a:pPr marL="3405504">
              <a:lnSpc>
                <a:spcPct val="100000"/>
              </a:lnSpc>
              <a:spcBef>
                <a:spcPts val="20"/>
              </a:spcBef>
            </a:pP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двух</a:t>
            </a:r>
            <a:r>
              <a:rPr sz="1800" b="1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частей: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7152" y="1772538"/>
            <a:ext cx="1686560" cy="446532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16205" marR="81280">
              <a:lnSpc>
                <a:spcPts val="1660"/>
              </a:lnSpc>
              <a:spcBef>
                <a:spcPts val="365"/>
              </a:spcBef>
            </a:pPr>
            <a:r>
              <a:rPr sz="16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1.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Обязательная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часть</a:t>
            </a:r>
            <a:endParaRPr sz="1600">
              <a:latin typeface="Times New Roman"/>
              <a:cs typeface="Times New Roman"/>
            </a:endParaRPr>
          </a:p>
          <a:p>
            <a:pPr marL="34925" algn="ctr">
              <a:lnSpc>
                <a:spcPts val="1510"/>
              </a:lnSpc>
            </a:pPr>
            <a:r>
              <a:rPr sz="1600" b="1" spc="-10" dirty="0">
                <a:latin typeface="Times New Roman"/>
                <a:cs typeface="Times New Roman"/>
              </a:rPr>
              <a:t>обеспечивает</a:t>
            </a:r>
            <a:endParaRPr sz="1600">
              <a:latin typeface="Times New Roman"/>
              <a:cs typeface="Times New Roman"/>
            </a:endParaRPr>
          </a:p>
          <a:p>
            <a:pPr marL="42545" marR="5080" indent="3810" algn="ctr">
              <a:lnSpc>
                <a:spcPct val="86300"/>
              </a:lnSpc>
              <a:spcBef>
                <a:spcPts val="135"/>
              </a:spcBef>
            </a:pPr>
            <a:r>
              <a:rPr sz="1600" b="1" spc="-5" dirty="0">
                <a:latin typeface="Times New Roman"/>
                <a:cs typeface="Times New Roman"/>
              </a:rPr>
              <a:t>комплексное 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развитие</a:t>
            </a:r>
            <a:r>
              <a:rPr sz="1600" b="1" spc="-9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детей</a:t>
            </a:r>
            <a:r>
              <a:rPr sz="1600" b="1" spc="-65" dirty="0">
                <a:latin typeface="Times New Roman"/>
                <a:cs typeface="Times New Roman"/>
              </a:rPr>
              <a:t> </a:t>
            </a:r>
            <a:r>
              <a:rPr sz="1600" b="1" spc="5" dirty="0">
                <a:latin typeface="Times New Roman"/>
                <a:cs typeface="Times New Roman"/>
              </a:rPr>
              <a:t>во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всех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пяти </a:t>
            </a:r>
            <a:r>
              <a:rPr sz="1600" b="1" spc="-5" dirty="0">
                <a:latin typeface="Times New Roman"/>
                <a:cs typeface="Times New Roman"/>
              </a:rPr>
              <a:t> взаимодополняю 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щих</a:t>
            </a:r>
            <a:r>
              <a:rPr sz="1600" b="1" spc="-6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областях:</a:t>
            </a:r>
            <a:endParaRPr sz="1600">
              <a:latin typeface="Times New Roman"/>
              <a:cs typeface="Times New Roman"/>
            </a:endParaRPr>
          </a:p>
          <a:p>
            <a:pPr marL="12700" marR="51435">
              <a:lnSpc>
                <a:spcPct val="87200"/>
              </a:lnSpc>
              <a:spcBef>
                <a:spcPts val="615"/>
              </a:spcBef>
            </a:pPr>
            <a:r>
              <a:rPr sz="1600" b="1" spc="-5" dirty="0">
                <a:latin typeface="Times New Roman"/>
                <a:cs typeface="Times New Roman"/>
              </a:rPr>
              <a:t>- социально- 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комммуника</a:t>
            </a:r>
            <a:r>
              <a:rPr sz="1600" b="1" spc="-35" dirty="0">
                <a:latin typeface="Times New Roman"/>
                <a:cs typeface="Times New Roman"/>
              </a:rPr>
              <a:t>т</a:t>
            </a:r>
            <a:r>
              <a:rPr sz="1600" b="1" spc="-15" dirty="0">
                <a:latin typeface="Times New Roman"/>
                <a:cs typeface="Times New Roman"/>
              </a:rPr>
              <a:t>и</a:t>
            </a:r>
            <a:r>
              <a:rPr sz="1600" b="1" spc="-10" dirty="0">
                <a:latin typeface="Times New Roman"/>
                <a:cs typeface="Times New Roman"/>
              </a:rPr>
              <a:t>вн  </a:t>
            </a:r>
            <a:r>
              <a:rPr sz="1600" b="1" dirty="0">
                <a:latin typeface="Times New Roman"/>
                <a:cs typeface="Times New Roman"/>
              </a:rPr>
              <a:t>ое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развитие</a:t>
            </a:r>
            <a:endParaRPr sz="1600">
              <a:latin typeface="Times New Roman"/>
              <a:cs typeface="Times New Roman"/>
            </a:endParaRPr>
          </a:p>
          <a:p>
            <a:pPr marL="12700" marR="156210">
              <a:lnSpc>
                <a:spcPts val="1660"/>
              </a:lnSpc>
              <a:spcBef>
                <a:spcPts val="630"/>
              </a:spcBef>
            </a:pPr>
            <a:r>
              <a:rPr sz="1600" b="1" spc="-10" dirty="0">
                <a:latin typeface="Times New Roman"/>
                <a:cs typeface="Times New Roman"/>
              </a:rPr>
              <a:t>-п</a:t>
            </a:r>
            <a:r>
              <a:rPr sz="1600" b="1" dirty="0">
                <a:latin typeface="Times New Roman"/>
                <a:cs typeface="Times New Roman"/>
              </a:rPr>
              <a:t>о</a:t>
            </a:r>
            <a:r>
              <a:rPr sz="1600" b="1" spc="-25" dirty="0">
                <a:latin typeface="Times New Roman"/>
                <a:cs typeface="Times New Roman"/>
              </a:rPr>
              <a:t>з</a:t>
            </a:r>
            <a:r>
              <a:rPr sz="1600" b="1" spc="-15" dirty="0">
                <a:latin typeface="Times New Roman"/>
                <a:cs typeface="Times New Roman"/>
              </a:rPr>
              <a:t>н</a:t>
            </a:r>
            <a:r>
              <a:rPr sz="1600" b="1" spc="-5" dirty="0">
                <a:latin typeface="Times New Roman"/>
                <a:cs typeface="Times New Roman"/>
              </a:rPr>
              <a:t>а</a:t>
            </a:r>
            <a:r>
              <a:rPr sz="1600" b="1" spc="-15" dirty="0">
                <a:latin typeface="Times New Roman"/>
                <a:cs typeface="Times New Roman"/>
              </a:rPr>
              <a:t>в</a:t>
            </a:r>
            <a:r>
              <a:rPr sz="1600" b="1" spc="-5" dirty="0">
                <a:latin typeface="Times New Roman"/>
                <a:cs typeface="Times New Roman"/>
              </a:rPr>
              <a:t>а</a:t>
            </a:r>
            <a:r>
              <a:rPr sz="1600" b="1" spc="-25" dirty="0">
                <a:latin typeface="Times New Roman"/>
                <a:cs typeface="Times New Roman"/>
              </a:rPr>
              <a:t>т</a:t>
            </a:r>
            <a:r>
              <a:rPr sz="1600" b="1" spc="-5" dirty="0">
                <a:latin typeface="Times New Roman"/>
                <a:cs typeface="Times New Roman"/>
              </a:rPr>
              <a:t>ель</a:t>
            </a:r>
            <a:r>
              <a:rPr sz="1600" b="1" spc="-15" dirty="0">
                <a:latin typeface="Times New Roman"/>
                <a:cs typeface="Times New Roman"/>
              </a:rPr>
              <a:t>н</a:t>
            </a:r>
            <a:r>
              <a:rPr sz="1600" b="1" spc="-5" dirty="0">
                <a:latin typeface="Times New Roman"/>
                <a:cs typeface="Times New Roman"/>
              </a:rPr>
              <a:t>ое  </a:t>
            </a:r>
            <a:r>
              <a:rPr sz="1600" b="1" spc="-10" dirty="0">
                <a:latin typeface="Times New Roman"/>
                <a:cs typeface="Times New Roman"/>
              </a:rPr>
              <a:t>развитие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600" b="1" spc="-10" dirty="0">
                <a:latin typeface="Times New Roman"/>
                <a:cs typeface="Times New Roman"/>
              </a:rPr>
              <a:t>-речев</a:t>
            </a:r>
            <a:r>
              <a:rPr sz="1600" b="1" dirty="0">
                <a:latin typeface="Times New Roman"/>
                <a:cs typeface="Times New Roman"/>
              </a:rPr>
              <a:t>о</a:t>
            </a:r>
            <a:r>
              <a:rPr sz="1600" b="1" spc="-5" dirty="0">
                <a:latin typeface="Times New Roman"/>
                <a:cs typeface="Times New Roman"/>
              </a:rPr>
              <a:t>е</a:t>
            </a:r>
            <a:r>
              <a:rPr sz="1600" b="1" spc="-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р</a:t>
            </a:r>
            <a:r>
              <a:rPr sz="1600" b="1" spc="-5" dirty="0">
                <a:latin typeface="Times New Roman"/>
                <a:cs typeface="Times New Roman"/>
              </a:rPr>
              <a:t>а</a:t>
            </a:r>
            <a:r>
              <a:rPr sz="1600" b="1" spc="-15" dirty="0">
                <a:latin typeface="Times New Roman"/>
                <a:cs typeface="Times New Roman"/>
              </a:rPr>
              <a:t>з</a:t>
            </a:r>
            <a:r>
              <a:rPr sz="1600" b="1" spc="-10" dirty="0">
                <a:latin typeface="Times New Roman"/>
                <a:cs typeface="Times New Roman"/>
              </a:rPr>
              <a:t>в</a:t>
            </a:r>
            <a:r>
              <a:rPr sz="1600" b="1" spc="10" dirty="0">
                <a:latin typeface="Times New Roman"/>
                <a:cs typeface="Times New Roman"/>
              </a:rPr>
              <a:t>и</a:t>
            </a:r>
            <a:r>
              <a:rPr sz="1600" b="1" spc="-25" dirty="0">
                <a:latin typeface="Times New Roman"/>
                <a:cs typeface="Times New Roman"/>
              </a:rPr>
              <a:t>т</a:t>
            </a:r>
            <a:r>
              <a:rPr sz="1600" b="1" spc="5" dirty="0">
                <a:latin typeface="Times New Roman"/>
                <a:cs typeface="Times New Roman"/>
              </a:rPr>
              <a:t>и</a:t>
            </a:r>
            <a:r>
              <a:rPr sz="1600" b="1" spc="-5" dirty="0">
                <a:latin typeface="Times New Roman"/>
                <a:cs typeface="Times New Roman"/>
              </a:rPr>
              <a:t>е</a:t>
            </a:r>
            <a:endParaRPr sz="1600">
              <a:latin typeface="Times New Roman"/>
              <a:cs typeface="Times New Roman"/>
            </a:endParaRPr>
          </a:p>
          <a:p>
            <a:pPr marL="12700" marR="185420">
              <a:lnSpc>
                <a:spcPct val="85900"/>
              </a:lnSpc>
              <a:spcBef>
                <a:spcPts val="640"/>
              </a:spcBef>
            </a:pPr>
            <a:r>
              <a:rPr sz="1600" b="1" spc="-25" dirty="0">
                <a:latin typeface="Times New Roman"/>
                <a:cs typeface="Times New Roman"/>
              </a:rPr>
              <a:t>-</a:t>
            </a:r>
            <a:r>
              <a:rPr sz="1600" b="1" spc="-15" dirty="0">
                <a:latin typeface="Times New Roman"/>
                <a:cs typeface="Times New Roman"/>
              </a:rPr>
              <a:t>ху</a:t>
            </a:r>
            <a:r>
              <a:rPr sz="1600" b="1" spc="-25" dirty="0">
                <a:latin typeface="Times New Roman"/>
                <a:cs typeface="Times New Roman"/>
              </a:rPr>
              <a:t>д</a:t>
            </a:r>
            <a:r>
              <a:rPr sz="1600" b="1" spc="-15" dirty="0">
                <a:latin typeface="Times New Roman"/>
                <a:cs typeface="Times New Roman"/>
              </a:rPr>
              <a:t>о</a:t>
            </a:r>
            <a:r>
              <a:rPr sz="1600" b="1" spc="-25" dirty="0">
                <a:latin typeface="Times New Roman"/>
                <a:cs typeface="Times New Roman"/>
              </a:rPr>
              <a:t>ж</a:t>
            </a:r>
            <a:r>
              <a:rPr sz="1600" b="1" spc="-20" dirty="0">
                <a:latin typeface="Times New Roman"/>
                <a:cs typeface="Times New Roman"/>
              </a:rPr>
              <a:t>ес</a:t>
            </a:r>
            <a:r>
              <a:rPr sz="1600" b="1" spc="-35" dirty="0">
                <a:latin typeface="Times New Roman"/>
                <a:cs typeface="Times New Roman"/>
              </a:rPr>
              <a:t>т</a:t>
            </a:r>
            <a:r>
              <a:rPr sz="1600" b="1" spc="-15" dirty="0">
                <a:latin typeface="Times New Roman"/>
                <a:cs typeface="Times New Roman"/>
              </a:rPr>
              <a:t>в</a:t>
            </a:r>
            <a:r>
              <a:rPr sz="1600" b="1" spc="-20" dirty="0">
                <a:latin typeface="Times New Roman"/>
                <a:cs typeface="Times New Roman"/>
              </a:rPr>
              <a:t>е</a:t>
            </a:r>
            <a:r>
              <a:rPr sz="1600" b="1" spc="-15" dirty="0">
                <a:latin typeface="Times New Roman"/>
                <a:cs typeface="Times New Roman"/>
              </a:rPr>
              <a:t>н</a:t>
            </a:r>
            <a:r>
              <a:rPr sz="1600" b="1" spc="-25" dirty="0">
                <a:latin typeface="Times New Roman"/>
                <a:cs typeface="Times New Roman"/>
              </a:rPr>
              <a:t>н</a:t>
            </a:r>
            <a:r>
              <a:rPr sz="1600" b="1" spc="-10" dirty="0">
                <a:latin typeface="Times New Roman"/>
                <a:cs typeface="Times New Roman"/>
              </a:rPr>
              <a:t>о</a:t>
            </a:r>
            <a:r>
              <a:rPr sz="1600" b="1" spc="-5" dirty="0">
                <a:latin typeface="Times New Roman"/>
                <a:cs typeface="Times New Roman"/>
              </a:rPr>
              <a:t>-  </a:t>
            </a:r>
            <a:r>
              <a:rPr sz="1600" b="1" spc="-10" dirty="0">
                <a:latin typeface="Times New Roman"/>
                <a:cs typeface="Times New Roman"/>
              </a:rPr>
              <a:t>эстетическое 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развитие</a:t>
            </a:r>
            <a:endParaRPr sz="1600">
              <a:latin typeface="Times New Roman"/>
              <a:cs typeface="Times New Roman"/>
            </a:endParaRPr>
          </a:p>
          <a:p>
            <a:pPr marL="12700" marR="654685">
              <a:lnSpc>
                <a:spcPts val="1660"/>
              </a:lnSpc>
              <a:spcBef>
                <a:spcPts val="670"/>
              </a:spcBef>
            </a:pPr>
            <a:r>
              <a:rPr sz="1600" b="1" spc="-60" dirty="0">
                <a:latin typeface="Times New Roman"/>
                <a:cs typeface="Times New Roman"/>
              </a:rPr>
              <a:t>-</a:t>
            </a:r>
            <a:r>
              <a:rPr sz="1600" b="1" spc="-114" dirty="0">
                <a:latin typeface="Times New Roman"/>
                <a:cs typeface="Times New Roman"/>
              </a:rPr>
              <a:t>ф</a:t>
            </a:r>
            <a:r>
              <a:rPr sz="1600" b="1" spc="-85" dirty="0">
                <a:latin typeface="Times New Roman"/>
                <a:cs typeface="Times New Roman"/>
              </a:rPr>
              <a:t>из</a:t>
            </a:r>
            <a:r>
              <a:rPr sz="1600" b="1" spc="-95" dirty="0">
                <a:latin typeface="Times New Roman"/>
                <a:cs typeface="Times New Roman"/>
              </a:rPr>
              <a:t>и</a:t>
            </a:r>
            <a:r>
              <a:rPr sz="1600" b="1" spc="-85" dirty="0">
                <a:latin typeface="Times New Roman"/>
                <a:cs typeface="Times New Roman"/>
              </a:rPr>
              <a:t>чес</a:t>
            </a:r>
            <a:r>
              <a:rPr sz="1600" b="1" spc="-95" dirty="0">
                <a:latin typeface="Times New Roman"/>
                <a:cs typeface="Times New Roman"/>
              </a:rPr>
              <a:t>к</a:t>
            </a:r>
            <a:r>
              <a:rPr sz="1600" b="1" spc="-65" dirty="0">
                <a:latin typeface="Times New Roman"/>
                <a:cs typeface="Times New Roman"/>
              </a:rPr>
              <a:t>ое  </a:t>
            </a:r>
            <a:r>
              <a:rPr sz="1600" b="1" spc="-10" dirty="0">
                <a:latin typeface="Times New Roman"/>
                <a:cs typeface="Times New Roman"/>
              </a:rPr>
              <a:t>развитие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04973" y="2738754"/>
            <a:ext cx="23495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>
                <a:latin typeface="Georgia"/>
                <a:cs typeface="Georgia"/>
              </a:rPr>
              <a:t>•</a:t>
            </a:r>
            <a:endParaRPr sz="4200">
              <a:latin typeface="Georgia"/>
              <a:cs typeface="Georg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93010" y="3344036"/>
            <a:ext cx="109093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>
                <a:latin typeface="Georgia"/>
                <a:cs typeface="Georgia"/>
              </a:rPr>
              <a:t>60%</a:t>
            </a:r>
            <a:endParaRPr sz="4200">
              <a:latin typeface="Georgia"/>
              <a:cs typeface="Georg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407533" y="4580382"/>
            <a:ext cx="9385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Georgia"/>
                <a:cs typeface="Georgia"/>
              </a:rPr>
              <a:t>40%</a:t>
            </a:r>
            <a:endParaRPr sz="3600">
              <a:latin typeface="Georgia"/>
              <a:cs typeface="Georg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57009" y="2068195"/>
            <a:ext cx="1768475" cy="3851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2.</a:t>
            </a:r>
            <a:r>
              <a:rPr sz="1400" b="1" u="heavy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Вариативная</a:t>
            </a:r>
            <a:r>
              <a:rPr sz="14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часть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формируется</a:t>
            </a:r>
            <a:endParaRPr sz="1400">
              <a:latin typeface="Times New Roman"/>
              <a:cs typeface="Times New Roman"/>
            </a:endParaRPr>
          </a:p>
          <a:p>
            <a:pPr marL="12700" marR="276225">
              <a:lnSpc>
                <a:spcPct val="99300"/>
              </a:lnSpc>
            </a:pPr>
            <a:r>
              <a:rPr sz="1400" b="1" spc="-5" dirty="0">
                <a:latin typeface="Times New Roman"/>
                <a:cs typeface="Times New Roman"/>
              </a:rPr>
              <a:t>участниками 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образовательного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процесса нашего </a:t>
            </a:r>
            <a:r>
              <a:rPr sz="1400" b="1" dirty="0">
                <a:latin typeface="Times New Roman"/>
                <a:cs typeface="Times New Roman"/>
              </a:rPr>
              <a:t> ДОУи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включает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  <a:p>
            <a:pPr marL="12700" marR="455295">
              <a:lnSpc>
                <a:spcPts val="1670"/>
              </a:lnSpc>
              <a:spcBef>
                <a:spcPts val="60"/>
              </a:spcBef>
            </a:pPr>
            <a:r>
              <a:rPr sz="1400" b="1" dirty="0">
                <a:latin typeface="Times New Roman"/>
                <a:cs typeface="Times New Roman"/>
              </a:rPr>
              <a:t>себя</a:t>
            </a:r>
            <a:r>
              <a:rPr sz="1400" b="1" spc="-6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следующие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парциальные 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программы: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85"/>
              </a:lnSpc>
            </a:pP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«Региональную</a:t>
            </a:r>
            <a:endParaRPr sz="1400">
              <a:latin typeface="Times New Roman"/>
              <a:cs typeface="Times New Roman"/>
            </a:endParaRPr>
          </a:p>
          <a:p>
            <a:pPr marL="182880">
              <a:lnSpc>
                <a:spcPts val="1675"/>
              </a:lnSpc>
              <a:spcBef>
                <a:spcPts val="15"/>
              </a:spcBef>
            </a:pPr>
            <a:r>
              <a:rPr sz="1400" b="1" spc="-5" dirty="0">
                <a:latin typeface="Times New Roman"/>
                <a:cs typeface="Times New Roman"/>
              </a:rPr>
              <a:t>программу</a:t>
            </a:r>
            <a:endParaRPr sz="1400">
              <a:latin typeface="Times New Roman"/>
              <a:cs typeface="Times New Roman"/>
            </a:endParaRPr>
          </a:p>
          <a:p>
            <a:pPr marL="182880" marR="115570">
              <a:lnSpc>
                <a:spcPct val="99700"/>
              </a:lnSpc>
            </a:pPr>
            <a:r>
              <a:rPr sz="1400" b="1" spc="-5" dirty="0">
                <a:latin typeface="Times New Roman"/>
                <a:cs typeface="Times New Roman"/>
              </a:rPr>
              <a:t>дошкольного </a:t>
            </a:r>
            <a:r>
              <a:rPr sz="1400" b="1" dirty="0">
                <a:latin typeface="Times New Roman"/>
                <a:cs typeface="Times New Roman"/>
              </a:rPr>
              <a:t> об</a:t>
            </a:r>
            <a:r>
              <a:rPr sz="1400" b="1" spc="-15" dirty="0">
                <a:latin typeface="Times New Roman"/>
                <a:cs typeface="Times New Roman"/>
              </a:rPr>
              <a:t>р</a:t>
            </a:r>
            <a:r>
              <a:rPr sz="1400" b="1" dirty="0">
                <a:latin typeface="Times New Roman"/>
                <a:cs typeface="Times New Roman"/>
              </a:rPr>
              <a:t>а</a:t>
            </a:r>
            <a:r>
              <a:rPr sz="1400" b="1" spc="-15" dirty="0">
                <a:latin typeface="Times New Roman"/>
                <a:cs typeface="Times New Roman"/>
              </a:rPr>
              <a:t>з</a:t>
            </a:r>
            <a:r>
              <a:rPr sz="1400" b="1" dirty="0">
                <a:latin typeface="Times New Roman"/>
                <a:cs typeface="Times New Roman"/>
              </a:rPr>
              <a:t>о</a:t>
            </a:r>
            <a:r>
              <a:rPr sz="1400" b="1" spc="-15" dirty="0">
                <a:latin typeface="Times New Roman"/>
                <a:cs typeface="Times New Roman"/>
              </a:rPr>
              <a:t>в</a:t>
            </a:r>
            <a:r>
              <a:rPr sz="1400" b="1" dirty="0">
                <a:latin typeface="Times New Roman"/>
                <a:cs typeface="Times New Roman"/>
              </a:rPr>
              <a:t>а</a:t>
            </a:r>
            <a:r>
              <a:rPr sz="1400" b="1" spc="-5" dirty="0">
                <a:latin typeface="Times New Roman"/>
                <a:cs typeface="Times New Roman"/>
              </a:rPr>
              <a:t>ни</a:t>
            </a:r>
            <a:r>
              <a:rPr sz="1400" b="1" dirty="0">
                <a:latin typeface="Times New Roman"/>
                <a:cs typeface="Times New Roman"/>
              </a:rPr>
              <a:t>я»</a:t>
            </a:r>
            <a:r>
              <a:rPr sz="1400" b="1" spc="-8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Р</a:t>
            </a:r>
            <a:r>
              <a:rPr sz="1400" b="1" dirty="0">
                <a:latin typeface="Times New Roman"/>
                <a:cs typeface="Times New Roman"/>
              </a:rPr>
              <a:t>.К.  </a:t>
            </a:r>
            <a:r>
              <a:rPr sz="1400" b="1" spc="-5" dirty="0">
                <a:latin typeface="Times New Roman"/>
                <a:cs typeface="Times New Roman"/>
              </a:rPr>
              <a:t>Шаеховой</a:t>
            </a:r>
            <a:endParaRPr sz="1400">
              <a:latin typeface="Times New Roman"/>
              <a:cs typeface="Times New Roman"/>
            </a:endParaRPr>
          </a:p>
          <a:p>
            <a:pPr marL="12700" marR="283845">
              <a:lnSpc>
                <a:spcPct val="99500"/>
              </a:lnSpc>
              <a:spcBef>
                <a:spcPts val="30"/>
              </a:spcBef>
            </a:pPr>
            <a:r>
              <a:rPr sz="1200" b="1" dirty="0">
                <a:latin typeface="Times New Roman"/>
                <a:cs typeface="Times New Roman"/>
              </a:rPr>
              <a:t>- </a:t>
            </a:r>
            <a:r>
              <a:rPr sz="1400" b="1" dirty="0">
                <a:latin typeface="Times New Roman"/>
                <a:cs typeface="Times New Roman"/>
              </a:rPr>
              <a:t>УМК </a:t>
            </a:r>
            <a:r>
              <a:rPr sz="1400" b="1" spc="-5" dirty="0">
                <a:latin typeface="Times New Roman"/>
                <a:cs typeface="Times New Roman"/>
              </a:rPr>
              <a:t>«Говорим 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по-татарски»</a:t>
            </a:r>
            <a:r>
              <a:rPr sz="1400" b="1" spc="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по 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обучению детей 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5" dirty="0">
                <a:latin typeface="Times New Roman"/>
                <a:cs typeface="Times New Roman"/>
              </a:rPr>
              <a:t>т</a:t>
            </a:r>
            <a:r>
              <a:rPr sz="1400" b="1" spc="-10" dirty="0">
                <a:latin typeface="Times New Roman"/>
                <a:cs typeface="Times New Roman"/>
              </a:rPr>
              <a:t>ат</a:t>
            </a:r>
            <a:r>
              <a:rPr sz="1400" b="1" dirty="0">
                <a:latin typeface="Times New Roman"/>
                <a:cs typeface="Times New Roman"/>
              </a:rPr>
              <a:t>а</a:t>
            </a:r>
            <a:r>
              <a:rPr sz="1400" b="1" spc="-5" dirty="0">
                <a:latin typeface="Times New Roman"/>
                <a:cs typeface="Times New Roman"/>
              </a:rPr>
              <a:t>рск</a:t>
            </a:r>
            <a:r>
              <a:rPr sz="1400" b="1" spc="-10" dirty="0">
                <a:latin typeface="Times New Roman"/>
                <a:cs typeface="Times New Roman"/>
              </a:rPr>
              <a:t>ом</a:t>
            </a:r>
            <a:r>
              <a:rPr sz="1400" b="1" dirty="0">
                <a:latin typeface="Times New Roman"/>
                <a:cs typeface="Times New Roman"/>
              </a:rPr>
              <a:t>у</a:t>
            </a:r>
            <a:r>
              <a:rPr sz="1400" b="1" spc="-8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яз</a:t>
            </a:r>
            <a:r>
              <a:rPr sz="1400" b="1" spc="-10" dirty="0">
                <a:latin typeface="Times New Roman"/>
                <a:cs typeface="Times New Roman"/>
              </a:rPr>
              <a:t>ы</a:t>
            </a:r>
            <a:r>
              <a:rPr sz="1400" b="1" spc="-5" dirty="0">
                <a:latin typeface="Times New Roman"/>
                <a:cs typeface="Times New Roman"/>
              </a:rPr>
              <a:t>к</a:t>
            </a:r>
            <a:r>
              <a:rPr sz="1400" b="1" dirty="0">
                <a:latin typeface="Times New Roman"/>
                <a:cs typeface="Times New Roman"/>
              </a:rPr>
              <a:t>у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3559" y="544423"/>
            <a:ext cx="8206740" cy="38500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33170" algn="just">
              <a:lnSpc>
                <a:spcPct val="100000"/>
              </a:lnSpc>
              <a:spcBef>
                <a:spcPts val="315"/>
              </a:spcBef>
            </a:pPr>
            <a:r>
              <a:rPr sz="20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sz="2000" b="1" i="1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чего</a:t>
            </a:r>
            <a:r>
              <a:rPr sz="2000" b="1" i="1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необходима</a:t>
            </a:r>
            <a:r>
              <a:rPr sz="2000" b="1" i="1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образовательная</a:t>
            </a:r>
            <a:r>
              <a:rPr sz="2000" b="1" i="1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программа?</a:t>
            </a:r>
            <a:endParaRPr sz="2000">
              <a:latin typeface="Times New Roman"/>
              <a:cs typeface="Times New Roman"/>
            </a:endParaRPr>
          </a:p>
          <a:p>
            <a:pPr marL="715010" algn="just">
              <a:lnSpc>
                <a:spcPct val="100000"/>
              </a:lnSpc>
              <a:spcBef>
                <a:spcPts val="215"/>
              </a:spcBef>
            </a:pP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Образовательная</a:t>
            </a:r>
            <a:r>
              <a:rPr sz="2000" b="1" i="1" spc="94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программа</a:t>
            </a:r>
            <a:r>
              <a:rPr sz="2000" b="1" i="1" spc="95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ДОУ</a:t>
            </a:r>
            <a:r>
              <a:rPr sz="2000" b="1" i="1" spc="9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определяет</a:t>
            </a:r>
            <a:r>
              <a:rPr sz="2000" b="1" i="1" spc="95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содержание</a:t>
            </a:r>
            <a:r>
              <a:rPr sz="2000" b="1" i="1" spc="919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6F2F9F"/>
                </a:solidFill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ts val="2880"/>
              </a:lnSpc>
              <a:spcBef>
                <a:spcPts val="165"/>
              </a:spcBef>
            </a:pPr>
            <a:r>
              <a:rPr sz="2000" b="1" i="1" dirty="0">
                <a:solidFill>
                  <a:srgbClr val="6F2F9F"/>
                </a:solidFill>
                <a:latin typeface="Times New Roman"/>
                <a:cs typeface="Times New Roman"/>
              </a:rPr>
              <a:t>организацию</a:t>
            </a:r>
            <a:r>
              <a:rPr sz="2000" b="1" i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образовательного</a:t>
            </a:r>
            <a:r>
              <a:rPr sz="2000" b="1" i="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процесса</a:t>
            </a:r>
            <a:r>
              <a:rPr sz="2000" b="1" i="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для</a:t>
            </a:r>
            <a:r>
              <a:rPr sz="2000" b="1" i="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детей</a:t>
            </a:r>
            <a:r>
              <a:rPr sz="2000" b="1" i="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дошкольного </a:t>
            </a:r>
            <a:r>
              <a:rPr sz="2000" b="1" i="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возраста</a:t>
            </a:r>
            <a:r>
              <a:rPr sz="2000" b="1" i="1" spc="49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6F2F9F"/>
                </a:solidFill>
                <a:latin typeface="Times New Roman"/>
                <a:cs typeface="Times New Roman"/>
              </a:rPr>
              <a:t>и</a:t>
            </a:r>
            <a:r>
              <a:rPr sz="2000" b="1" i="1" spc="47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направлена</a:t>
            </a:r>
            <a:r>
              <a:rPr sz="2000" b="1" i="1" spc="50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на</a:t>
            </a:r>
            <a:r>
              <a:rPr sz="2000" b="1" i="1" spc="49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формирование</a:t>
            </a:r>
            <a:r>
              <a:rPr sz="2000" b="1" i="1" spc="49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общей</a:t>
            </a:r>
            <a:r>
              <a:rPr sz="2000" b="1" i="1" spc="49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культуры,</a:t>
            </a:r>
            <a:r>
              <a:rPr sz="2000" b="1" i="1" spc="47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развитие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ts val="2870"/>
              </a:lnSpc>
              <a:spcBef>
                <a:spcPts val="10"/>
              </a:spcBef>
            </a:pP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физических, интеллектуальных </a:t>
            </a:r>
            <a:r>
              <a:rPr sz="2000" b="1" i="1" dirty="0">
                <a:solidFill>
                  <a:srgbClr val="6F2F9F"/>
                </a:solidFill>
                <a:latin typeface="Times New Roman"/>
                <a:cs typeface="Times New Roman"/>
              </a:rPr>
              <a:t>и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личностных качеств, </a:t>
            </a:r>
            <a:r>
              <a:rPr sz="2000" b="1" i="1" dirty="0">
                <a:solidFill>
                  <a:srgbClr val="6F2F9F"/>
                </a:solidFill>
                <a:latin typeface="Times New Roman"/>
                <a:cs typeface="Times New Roman"/>
              </a:rPr>
              <a:t>формирование </a:t>
            </a:r>
            <a:r>
              <a:rPr sz="2000" b="1" i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предпосылок</a:t>
            </a:r>
            <a:r>
              <a:rPr sz="2000" b="1" i="1" spc="12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6F2F9F"/>
                </a:solidFill>
                <a:latin typeface="Times New Roman"/>
                <a:cs typeface="Times New Roman"/>
              </a:rPr>
              <a:t>учебной  </a:t>
            </a:r>
            <a:r>
              <a:rPr sz="2000" b="1" i="1" spc="24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деятельности,</a:t>
            </a:r>
            <a:r>
              <a:rPr sz="2000" b="1" i="1" spc="12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обеспечивающих</a:t>
            </a:r>
            <a:r>
              <a:rPr sz="2000" b="1" i="1" spc="125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социальную</a:t>
            </a:r>
            <a:endParaRPr sz="2000">
              <a:latin typeface="Times New Roman"/>
              <a:cs typeface="Times New Roman"/>
            </a:endParaRPr>
          </a:p>
          <a:p>
            <a:pPr marL="12700" marR="5715" algn="just">
              <a:lnSpc>
                <a:spcPts val="2870"/>
              </a:lnSpc>
              <a:spcBef>
                <a:spcPts val="10"/>
              </a:spcBef>
            </a:pPr>
            <a:r>
              <a:rPr sz="2000" b="1" i="1" dirty="0">
                <a:solidFill>
                  <a:srgbClr val="6F2F9F"/>
                </a:solidFill>
                <a:latin typeface="Times New Roman"/>
                <a:cs typeface="Times New Roman"/>
              </a:rPr>
              <a:t>успешность,</a:t>
            </a:r>
            <a:r>
              <a:rPr sz="2000" b="1" i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6F2F9F"/>
                </a:solidFill>
                <a:latin typeface="Times New Roman"/>
                <a:cs typeface="Times New Roman"/>
              </a:rPr>
              <a:t>сохранение</a:t>
            </a:r>
            <a:r>
              <a:rPr sz="2000" b="1" i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6F2F9F"/>
                </a:solidFill>
                <a:latin typeface="Times New Roman"/>
                <a:cs typeface="Times New Roman"/>
              </a:rPr>
              <a:t>и</a:t>
            </a:r>
            <a:r>
              <a:rPr sz="2000" b="1" i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укрепление</a:t>
            </a:r>
            <a:r>
              <a:rPr sz="2000" b="1" i="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здоровья</a:t>
            </a:r>
            <a:r>
              <a:rPr sz="2000" b="1" i="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детей</a:t>
            </a:r>
            <a:r>
              <a:rPr sz="2000" b="1" i="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дошкольного </a:t>
            </a:r>
            <a:r>
              <a:rPr sz="2000" b="1" i="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возраста.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ts val="2390"/>
              </a:lnSpc>
              <a:spcBef>
                <a:spcPts val="370"/>
              </a:spcBef>
            </a:pP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Важным</a:t>
            </a:r>
            <a:r>
              <a:rPr sz="2000" b="1" i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в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содержании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образовательной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программы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ДОУ</a:t>
            </a:r>
            <a:r>
              <a:rPr sz="2000" i="1" dirty="0">
                <a:latin typeface="Times New Roman"/>
                <a:cs typeface="Times New Roman"/>
              </a:rPr>
              <a:t> являются 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образовательные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области,</a:t>
            </a:r>
            <a:r>
              <a:rPr sz="2000" i="1" dirty="0">
                <a:latin typeface="Times New Roman"/>
                <a:cs typeface="Times New Roman"/>
              </a:rPr>
              <a:t> которые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обеспечивают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разностороннее </a:t>
            </a:r>
            <a:r>
              <a:rPr sz="2000" i="1" spc="-484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развитие</a:t>
            </a:r>
            <a:r>
              <a:rPr sz="2000" i="1" spc="13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детей</a:t>
            </a:r>
            <a:r>
              <a:rPr sz="2000" i="1" spc="1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с</a:t>
            </a:r>
            <a:r>
              <a:rPr sz="2000" i="1" spc="12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учетом</a:t>
            </a:r>
            <a:r>
              <a:rPr sz="2000" i="1" spc="1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их</a:t>
            </a:r>
            <a:r>
              <a:rPr sz="2000" i="1" spc="12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возрастных</a:t>
            </a:r>
            <a:r>
              <a:rPr sz="2000" i="1" spc="114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и</a:t>
            </a:r>
            <a:r>
              <a:rPr sz="2000" i="1" spc="12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индивидуальных</a:t>
            </a:r>
            <a:r>
              <a:rPr sz="2000" i="1" spc="114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особенностей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3559" y="4365497"/>
            <a:ext cx="4377055" cy="637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34695" algn="l"/>
                <a:tab pos="2266950" algn="l"/>
                <a:tab pos="4236085" algn="l"/>
              </a:tabLst>
            </a:pPr>
            <a:r>
              <a:rPr sz="2000" i="1" spc="5" dirty="0">
                <a:latin typeface="Times New Roman"/>
                <a:cs typeface="Times New Roman"/>
              </a:rPr>
              <a:t>п</a:t>
            </a:r>
            <a:r>
              <a:rPr sz="2000" i="1" dirty="0">
                <a:latin typeface="Times New Roman"/>
                <a:cs typeface="Times New Roman"/>
              </a:rPr>
              <a:t>о	основ</a:t>
            </a:r>
            <a:r>
              <a:rPr sz="2000" i="1" spc="-20" dirty="0">
                <a:latin typeface="Times New Roman"/>
                <a:cs typeface="Times New Roman"/>
              </a:rPr>
              <a:t>н</a:t>
            </a:r>
            <a:r>
              <a:rPr sz="2000" i="1" spc="-5" dirty="0">
                <a:latin typeface="Times New Roman"/>
                <a:cs typeface="Times New Roman"/>
              </a:rPr>
              <a:t>ы</a:t>
            </a:r>
            <a:r>
              <a:rPr sz="2000" i="1" dirty="0">
                <a:latin typeface="Times New Roman"/>
                <a:cs typeface="Times New Roman"/>
              </a:rPr>
              <a:t>м	</a:t>
            </a:r>
            <a:r>
              <a:rPr sz="2000" i="1" spc="-15" dirty="0">
                <a:latin typeface="Times New Roman"/>
                <a:cs typeface="Times New Roman"/>
              </a:rPr>
              <a:t>н</a:t>
            </a:r>
            <a:r>
              <a:rPr sz="2000" i="1" dirty="0">
                <a:latin typeface="Times New Roman"/>
                <a:cs typeface="Times New Roman"/>
              </a:rPr>
              <a:t>аправлен</a:t>
            </a:r>
            <a:r>
              <a:rPr sz="2000" i="1" spc="-10" dirty="0">
                <a:latin typeface="Times New Roman"/>
                <a:cs typeface="Times New Roman"/>
              </a:rPr>
              <a:t>и</a:t>
            </a:r>
            <a:r>
              <a:rPr sz="2000" i="1" dirty="0">
                <a:latin typeface="Times New Roman"/>
                <a:cs typeface="Times New Roman"/>
              </a:rPr>
              <a:t>ям	–</a:t>
            </a:r>
            <a:endParaRPr sz="2000">
              <a:latin typeface="Times New Roman"/>
              <a:cs typeface="Times New Roman"/>
            </a:endParaRPr>
          </a:p>
          <a:p>
            <a:pPr marL="2760980">
              <a:lnSpc>
                <a:spcPct val="100000"/>
              </a:lnSpc>
              <a:spcBef>
                <a:spcPts val="15"/>
              </a:spcBef>
            </a:pPr>
            <a:r>
              <a:rPr sz="2000" b="1" i="1" spc="-5" dirty="0">
                <a:solidFill>
                  <a:srgbClr val="008000"/>
                </a:solidFill>
                <a:latin typeface="Times New Roman"/>
                <a:cs typeface="Times New Roman"/>
              </a:rPr>
              <a:t>речевому,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75301" y="4365497"/>
            <a:ext cx="3674110" cy="6375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286385">
              <a:lnSpc>
                <a:spcPct val="100499"/>
              </a:lnSpc>
              <a:spcBef>
                <a:spcPts val="90"/>
              </a:spcBef>
            </a:pPr>
            <a:r>
              <a:rPr sz="2000" b="1" i="1" spc="-5" dirty="0">
                <a:solidFill>
                  <a:srgbClr val="008000"/>
                </a:solidFill>
                <a:latin typeface="Times New Roman"/>
                <a:cs typeface="Times New Roman"/>
              </a:rPr>
              <a:t>социально-коммутативному, </a:t>
            </a:r>
            <a:r>
              <a:rPr sz="2000" b="1" i="1" spc="-484" dirty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sz="2000" b="1" i="1" spc="-25" dirty="0">
                <a:solidFill>
                  <a:srgbClr val="008000"/>
                </a:solidFill>
                <a:latin typeface="Times New Roman"/>
                <a:cs typeface="Times New Roman"/>
              </a:rPr>
              <a:t>художественно-эстетическому,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3559" y="4671821"/>
            <a:ext cx="2077720" cy="63436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>
              <a:lnSpc>
                <a:spcPts val="2390"/>
              </a:lnSpc>
              <a:spcBef>
                <a:spcPts val="190"/>
              </a:spcBef>
            </a:pPr>
            <a:r>
              <a:rPr sz="2000" b="1" i="1" spc="-5" dirty="0">
                <a:solidFill>
                  <a:srgbClr val="008000"/>
                </a:solidFill>
                <a:latin typeface="Times New Roman"/>
                <a:cs typeface="Times New Roman"/>
              </a:rPr>
              <a:t>п</a:t>
            </a:r>
            <a:r>
              <a:rPr sz="2000" b="1" i="1" spc="5" dirty="0">
                <a:solidFill>
                  <a:srgbClr val="008000"/>
                </a:solidFill>
                <a:latin typeface="Times New Roman"/>
                <a:cs typeface="Times New Roman"/>
              </a:rPr>
              <a:t>о</a:t>
            </a:r>
            <a:r>
              <a:rPr sz="2000" b="1" i="1" spc="-5" dirty="0">
                <a:solidFill>
                  <a:srgbClr val="008000"/>
                </a:solidFill>
                <a:latin typeface="Times New Roman"/>
                <a:cs typeface="Times New Roman"/>
              </a:rPr>
              <a:t>з</a:t>
            </a:r>
            <a:r>
              <a:rPr sz="2000" b="1" i="1" spc="-15" dirty="0">
                <a:solidFill>
                  <a:srgbClr val="008000"/>
                </a:solidFill>
                <a:latin typeface="Times New Roman"/>
                <a:cs typeface="Times New Roman"/>
              </a:rPr>
              <a:t>н</a:t>
            </a:r>
            <a:r>
              <a:rPr sz="2000" b="1" i="1" dirty="0">
                <a:solidFill>
                  <a:srgbClr val="008000"/>
                </a:solidFill>
                <a:latin typeface="Times New Roman"/>
                <a:cs typeface="Times New Roman"/>
              </a:rPr>
              <a:t>ав</a:t>
            </a:r>
            <a:r>
              <a:rPr sz="2000" b="1" i="1" spc="-10" dirty="0">
                <a:solidFill>
                  <a:srgbClr val="008000"/>
                </a:solidFill>
                <a:latin typeface="Times New Roman"/>
                <a:cs typeface="Times New Roman"/>
              </a:rPr>
              <a:t>а</a:t>
            </a:r>
            <a:r>
              <a:rPr sz="2000" b="1" i="1" dirty="0">
                <a:solidFill>
                  <a:srgbClr val="008000"/>
                </a:solidFill>
                <a:latin typeface="Times New Roman"/>
                <a:cs typeface="Times New Roman"/>
              </a:rPr>
              <a:t>тел</a:t>
            </a:r>
            <a:r>
              <a:rPr sz="2000" b="1" i="1" spc="-15" dirty="0">
                <a:solidFill>
                  <a:srgbClr val="008000"/>
                </a:solidFill>
                <a:latin typeface="Times New Roman"/>
                <a:cs typeface="Times New Roman"/>
              </a:rPr>
              <a:t>ь</a:t>
            </a:r>
            <a:r>
              <a:rPr sz="2000" b="1" i="1" spc="-5" dirty="0">
                <a:solidFill>
                  <a:srgbClr val="008000"/>
                </a:solidFill>
                <a:latin typeface="Times New Roman"/>
                <a:cs typeface="Times New Roman"/>
              </a:rPr>
              <a:t>н</a:t>
            </a:r>
            <a:r>
              <a:rPr sz="2000" b="1" i="1" spc="5" dirty="0">
                <a:solidFill>
                  <a:srgbClr val="008000"/>
                </a:solidFill>
                <a:latin typeface="Times New Roman"/>
                <a:cs typeface="Times New Roman"/>
              </a:rPr>
              <a:t>о</a:t>
            </a:r>
            <a:r>
              <a:rPr sz="2000" b="1" i="1" spc="-5" dirty="0">
                <a:solidFill>
                  <a:srgbClr val="008000"/>
                </a:solidFill>
                <a:latin typeface="Times New Roman"/>
                <a:cs typeface="Times New Roman"/>
              </a:rPr>
              <a:t>м</a:t>
            </a:r>
            <a:r>
              <a:rPr sz="2000" b="1" i="1" spc="-10" dirty="0">
                <a:solidFill>
                  <a:srgbClr val="008000"/>
                </a:solidFill>
                <a:latin typeface="Times New Roman"/>
                <a:cs typeface="Times New Roman"/>
              </a:rPr>
              <a:t>у</a:t>
            </a:r>
            <a:r>
              <a:rPr sz="2000" b="1" i="1" dirty="0">
                <a:solidFill>
                  <a:srgbClr val="008000"/>
                </a:solidFill>
                <a:latin typeface="Times New Roman"/>
                <a:cs typeface="Times New Roman"/>
              </a:rPr>
              <a:t>,  </a:t>
            </a:r>
            <a:r>
              <a:rPr sz="2000" b="1" i="1" spc="-5" dirty="0">
                <a:solidFill>
                  <a:srgbClr val="008000"/>
                </a:solidFill>
                <a:latin typeface="Times New Roman"/>
                <a:cs typeface="Times New Roman"/>
              </a:rPr>
              <a:t>физическому.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3559" y="5278373"/>
            <a:ext cx="8204834" cy="93345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5080" indent="914400" algn="just">
              <a:lnSpc>
                <a:spcPct val="98800"/>
              </a:lnSpc>
              <a:spcBef>
                <a:spcPts val="130"/>
              </a:spcBef>
            </a:pPr>
            <a:r>
              <a:rPr sz="2000" i="1" spc="-5" dirty="0">
                <a:latin typeface="Times New Roman"/>
                <a:cs typeface="Times New Roman"/>
              </a:rPr>
              <a:t>Таким</a:t>
            </a:r>
            <a:r>
              <a:rPr sz="2000" i="1" dirty="0">
                <a:latin typeface="Times New Roman"/>
                <a:cs typeface="Times New Roman"/>
              </a:rPr>
              <a:t> образом,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образовательная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программа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ДОУ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охватывает 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всеосновные </a:t>
            </a:r>
            <a:r>
              <a:rPr sz="2000" i="1" spc="-5" dirty="0">
                <a:latin typeface="Times New Roman"/>
                <a:cs typeface="Times New Roman"/>
              </a:rPr>
              <a:t>моменты жизнедеятельности детей дошкольного возраста, </a:t>
            </a:r>
            <a:r>
              <a:rPr sz="2000" i="1" dirty="0">
                <a:latin typeface="Times New Roman"/>
                <a:cs typeface="Times New Roman"/>
              </a:rPr>
              <a:t> которые</a:t>
            </a:r>
            <a:r>
              <a:rPr sz="2000" i="1" spc="-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посещают</a:t>
            </a:r>
            <a:r>
              <a:rPr sz="2000" i="1" spc="-5" dirty="0">
                <a:latin typeface="Times New Roman"/>
                <a:cs typeface="Times New Roman"/>
              </a:rPr>
              <a:t> детский</a:t>
            </a:r>
            <a:r>
              <a:rPr sz="2000" i="1" spc="2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сад.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1393189"/>
            <a:ext cx="8839200" cy="4994910"/>
          </a:xfrm>
          <a:custGeom>
            <a:avLst/>
            <a:gdLst/>
            <a:ahLst/>
            <a:cxnLst/>
            <a:rect l="l" t="t" r="r" b="b"/>
            <a:pathLst>
              <a:path w="8839200" h="4994910">
                <a:moveTo>
                  <a:pt x="8839200" y="0"/>
                </a:moveTo>
                <a:lnTo>
                  <a:pt x="0" y="0"/>
                </a:lnTo>
                <a:lnTo>
                  <a:pt x="0" y="4994910"/>
                </a:lnTo>
                <a:lnTo>
                  <a:pt x="8839200" y="4994910"/>
                </a:lnTo>
                <a:lnTo>
                  <a:pt x="8839200" y="0"/>
                </a:lnTo>
                <a:close/>
              </a:path>
            </a:pathLst>
          </a:custGeom>
          <a:solidFill>
            <a:srgbClr val="C5D1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" y="6697979"/>
            <a:ext cx="8839200" cy="7620"/>
          </a:xfrm>
          <a:custGeom>
            <a:avLst/>
            <a:gdLst/>
            <a:ahLst/>
            <a:cxnLst/>
            <a:rect l="l" t="t" r="r" b="b"/>
            <a:pathLst>
              <a:path w="8839200" h="7620">
                <a:moveTo>
                  <a:pt x="8839200" y="0"/>
                </a:moveTo>
                <a:lnTo>
                  <a:pt x="0" y="0"/>
                </a:lnTo>
                <a:lnTo>
                  <a:pt x="0" y="7620"/>
                </a:lnTo>
                <a:lnTo>
                  <a:pt x="8839200" y="7620"/>
                </a:lnTo>
                <a:lnTo>
                  <a:pt x="8839200" y="0"/>
                </a:lnTo>
                <a:close/>
              </a:path>
            </a:pathLst>
          </a:custGeom>
          <a:solidFill>
            <a:srgbClr val="C5D1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47002" y="150177"/>
            <a:ext cx="8843010" cy="6557009"/>
            <a:chOff x="147002" y="150177"/>
            <a:chExt cx="8843010" cy="6557009"/>
          </a:xfrm>
        </p:grpSpPr>
        <p:sp>
          <p:nvSpPr>
            <p:cNvPr id="5" name="object 5"/>
            <p:cNvSpPr/>
            <p:nvPr/>
          </p:nvSpPr>
          <p:spPr>
            <a:xfrm>
              <a:off x="148589" y="6388099"/>
              <a:ext cx="8833485" cy="309880"/>
            </a:xfrm>
            <a:custGeom>
              <a:avLst/>
              <a:gdLst/>
              <a:ahLst/>
              <a:cxnLst/>
              <a:rect l="l" t="t" r="r" b="b"/>
              <a:pathLst>
                <a:path w="8833485" h="309879">
                  <a:moveTo>
                    <a:pt x="8833485" y="0"/>
                  </a:moveTo>
                  <a:lnTo>
                    <a:pt x="0" y="0"/>
                  </a:lnTo>
                  <a:lnTo>
                    <a:pt x="0" y="309880"/>
                  </a:lnTo>
                  <a:lnTo>
                    <a:pt x="8833485" y="309880"/>
                  </a:lnTo>
                  <a:lnTo>
                    <a:pt x="8833485" y="0"/>
                  </a:lnTo>
                  <a:close/>
                </a:path>
              </a:pathLst>
            </a:custGeom>
            <a:solidFill>
              <a:srgbClr val="89AC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1764" y="154939"/>
              <a:ext cx="8833485" cy="6547484"/>
            </a:xfrm>
            <a:custGeom>
              <a:avLst/>
              <a:gdLst/>
              <a:ahLst/>
              <a:cxnLst/>
              <a:rect l="l" t="t" r="r" b="b"/>
              <a:pathLst>
                <a:path w="8833485" h="6547484">
                  <a:moveTo>
                    <a:pt x="0" y="6547484"/>
                  </a:moveTo>
                  <a:lnTo>
                    <a:pt x="8833485" y="6547484"/>
                  </a:lnTo>
                  <a:lnTo>
                    <a:pt x="8833485" y="0"/>
                  </a:lnTo>
                  <a:lnTo>
                    <a:pt x="0" y="0"/>
                  </a:lnTo>
                  <a:lnTo>
                    <a:pt x="0" y="6547484"/>
                  </a:lnTo>
                  <a:close/>
                </a:path>
              </a:pathLst>
            </a:custGeom>
            <a:ln w="9525">
              <a:solidFill>
                <a:srgbClr val="7995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1764" y="1276984"/>
              <a:ext cx="8832850" cy="0"/>
            </a:xfrm>
            <a:custGeom>
              <a:avLst/>
              <a:gdLst/>
              <a:ahLst/>
              <a:cxnLst/>
              <a:rect l="l" t="t" r="r" b="b"/>
              <a:pathLst>
                <a:path w="8832850">
                  <a:moveTo>
                    <a:pt x="0" y="0"/>
                  </a:moveTo>
                  <a:lnTo>
                    <a:pt x="8832850" y="0"/>
                  </a:lnTo>
                </a:path>
              </a:pathLst>
            </a:custGeom>
            <a:ln w="9525">
              <a:solidFill>
                <a:srgbClr val="79959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66564" y="955674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304800" y="0"/>
                  </a:moveTo>
                  <a:lnTo>
                    <a:pt x="255270" y="3810"/>
                  </a:lnTo>
                  <a:lnTo>
                    <a:pt x="208280" y="15239"/>
                  </a:lnTo>
                  <a:lnTo>
                    <a:pt x="164464" y="33654"/>
                  </a:lnTo>
                  <a:lnTo>
                    <a:pt x="125095" y="58420"/>
                  </a:lnTo>
                  <a:lnTo>
                    <a:pt x="89535" y="88900"/>
                  </a:lnTo>
                  <a:lnTo>
                    <a:pt x="59055" y="124460"/>
                  </a:lnTo>
                  <a:lnTo>
                    <a:pt x="34289" y="164464"/>
                  </a:lnTo>
                  <a:lnTo>
                    <a:pt x="15239" y="208279"/>
                  </a:lnTo>
                  <a:lnTo>
                    <a:pt x="3810" y="255270"/>
                  </a:lnTo>
                  <a:lnTo>
                    <a:pt x="0" y="304800"/>
                  </a:lnTo>
                  <a:lnTo>
                    <a:pt x="3810" y="353695"/>
                  </a:lnTo>
                  <a:lnTo>
                    <a:pt x="15239" y="400685"/>
                  </a:lnTo>
                  <a:lnTo>
                    <a:pt x="34289" y="444500"/>
                  </a:lnTo>
                  <a:lnTo>
                    <a:pt x="59055" y="484504"/>
                  </a:lnTo>
                  <a:lnTo>
                    <a:pt x="89535" y="520064"/>
                  </a:lnTo>
                  <a:lnTo>
                    <a:pt x="125095" y="550545"/>
                  </a:lnTo>
                  <a:lnTo>
                    <a:pt x="164464" y="575310"/>
                  </a:lnTo>
                  <a:lnTo>
                    <a:pt x="208280" y="593725"/>
                  </a:lnTo>
                  <a:lnTo>
                    <a:pt x="255270" y="605154"/>
                  </a:lnTo>
                  <a:lnTo>
                    <a:pt x="304800" y="609600"/>
                  </a:lnTo>
                  <a:lnTo>
                    <a:pt x="354330" y="605154"/>
                  </a:lnTo>
                  <a:lnTo>
                    <a:pt x="401320" y="593725"/>
                  </a:lnTo>
                  <a:lnTo>
                    <a:pt x="445135" y="575310"/>
                  </a:lnTo>
                  <a:lnTo>
                    <a:pt x="484505" y="550545"/>
                  </a:lnTo>
                  <a:lnTo>
                    <a:pt x="520064" y="520064"/>
                  </a:lnTo>
                  <a:lnTo>
                    <a:pt x="550545" y="484504"/>
                  </a:lnTo>
                  <a:lnTo>
                    <a:pt x="575310" y="444500"/>
                  </a:lnTo>
                  <a:lnTo>
                    <a:pt x="594360" y="400685"/>
                  </a:lnTo>
                  <a:lnTo>
                    <a:pt x="605789" y="353695"/>
                  </a:lnTo>
                  <a:lnTo>
                    <a:pt x="609600" y="304800"/>
                  </a:lnTo>
                  <a:lnTo>
                    <a:pt x="605789" y="255270"/>
                  </a:lnTo>
                  <a:lnTo>
                    <a:pt x="594360" y="208279"/>
                  </a:lnTo>
                  <a:lnTo>
                    <a:pt x="575310" y="164464"/>
                  </a:lnTo>
                  <a:lnTo>
                    <a:pt x="550545" y="124460"/>
                  </a:lnTo>
                  <a:lnTo>
                    <a:pt x="520064" y="88900"/>
                  </a:lnTo>
                  <a:lnTo>
                    <a:pt x="484505" y="58420"/>
                  </a:lnTo>
                  <a:lnTo>
                    <a:pt x="445135" y="33654"/>
                  </a:lnTo>
                  <a:lnTo>
                    <a:pt x="401320" y="15239"/>
                  </a:lnTo>
                  <a:lnTo>
                    <a:pt x="354330" y="381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35144" y="1024889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70" h="471169">
                  <a:moveTo>
                    <a:pt x="234314" y="0"/>
                  </a:moveTo>
                  <a:lnTo>
                    <a:pt x="186689" y="6350"/>
                  </a:lnTo>
                  <a:lnTo>
                    <a:pt x="142875" y="19050"/>
                  </a:lnTo>
                  <a:lnTo>
                    <a:pt x="102869" y="41910"/>
                  </a:lnTo>
                  <a:lnTo>
                    <a:pt x="67944" y="69850"/>
                  </a:lnTo>
                  <a:lnTo>
                    <a:pt x="52704" y="88900"/>
                  </a:lnTo>
                  <a:lnTo>
                    <a:pt x="39369" y="105410"/>
                  </a:lnTo>
                  <a:lnTo>
                    <a:pt x="17779" y="146050"/>
                  </a:lnTo>
                  <a:lnTo>
                    <a:pt x="4444" y="190500"/>
                  </a:lnTo>
                  <a:lnTo>
                    <a:pt x="0" y="237490"/>
                  </a:lnTo>
                  <a:lnTo>
                    <a:pt x="1269" y="261620"/>
                  </a:lnTo>
                  <a:lnTo>
                    <a:pt x="10794" y="307340"/>
                  </a:lnTo>
                  <a:lnTo>
                    <a:pt x="29209" y="349250"/>
                  </a:lnTo>
                  <a:lnTo>
                    <a:pt x="54609" y="387350"/>
                  </a:lnTo>
                  <a:lnTo>
                    <a:pt x="86359" y="419100"/>
                  </a:lnTo>
                  <a:lnTo>
                    <a:pt x="124459" y="444500"/>
                  </a:lnTo>
                  <a:lnTo>
                    <a:pt x="144779" y="453390"/>
                  </a:lnTo>
                  <a:lnTo>
                    <a:pt x="167004" y="463550"/>
                  </a:lnTo>
                  <a:lnTo>
                    <a:pt x="212725" y="471170"/>
                  </a:lnTo>
                  <a:lnTo>
                    <a:pt x="260984" y="471170"/>
                  </a:lnTo>
                  <a:lnTo>
                    <a:pt x="284479" y="467360"/>
                  </a:lnTo>
                  <a:lnTo>
                    <a:pt x="306704" y="461010"/>
                  </a:lnTo>
                  <a:lnTo>
                    <a:pt x="322579" y="454660"/>
                  </a:lnTo>
                  <a:lnTo>
                    <a:pt x="236219" y="454660"/>
                  </a:lnTo>
                  <a:lnTo>
                    <a:pt x="213359" y="453390"/>
                  </a:lnTo>
                  <a:lnTo>
                    <a:pt x="170814" y="445770"/>
                  </a:lnTo>
                  <a:lnTo>
                    <a:pt x="131444" y="429260"/>
                  </a:lnTo>
                  <a:lnTo>
                    <a:pt x="96519" y="406400"/>
                  </a:lnTo>
                  <a:lnTo>
                    <a:pt x="67309" y="375920"/>
                  </a:lnTo>
                  <a:lnTo>
                    <a:pt x="43179" y="340360"/>
                  </a:lnTo>
                  <a:lnTo>
                    <a:pt x="26669" y="302260"/>
                  </a:lnTo>
                  <a:lnTo>
                    <a:pt x="17779" y="260350"/>
                  </a:lnTo>
                  <a:lnTo>
                    <a:pt x="17144" y="237490"/>
                  </a:lnTo>
                  <a:lnTo>
                    <a:pt x="17144" y="234950"/>
                  </a:lnTo>
                  <a:lnTo>
                    <a:pt x="20954" y="193040"/>
                  </a:lnTo>
                  <a:lnTo>
                    <a:pt x="33654" y="152400"/>
                  </a:lnTo>
                  <a:lnTo>
                    <a:pt x="53975" y="114300"/>
                  </a:lnTo>
                  <a:lnTo>
                    <a:pt x="80644" y="82550"/>
                  </a:lnTo>
                  <a:lnTo>
                    <a:pt x="113029" y="54610"/>
                  </a:lnTo>
                  <a:lnTo>
                    <a:pt x="149859" y="34290"/>
                  </a:lnTo>
                  <a:lnTo>
                    <a:pt x="191134" y="21590"/>
                  </a:lnTo>
                  <a:lnTo>
                    <a:pt x="212725" y="19050"/>
                  </a:lnTo>
                  <a:lnTo>
                    <a:pt x="323214" y="19050"/>
                  </a:lnTo>
                  <a:lnTo>
                    <a:pt x="304164" y="10160"/>
                  </a:lnTo>
                  <a:lnTo>
                    <a:pt x="281939" y="6350"/>
                  </a:lnTo>
                  <a:lnTo>
                    <a:pt x="258444" y="1270"/>
                  </a:lnTo>
                  <a:lnTo>
                    <a:pt x="234314" y="0"/>
                  </a:lnTo>
                  <a:close/>
                </a:path>
                <a:path w="471170" h="471169">
                  <a:moveTo>
                    <a:pt x="326389" y="19050"/>
                  </a:moveTo>
                  <a:lnTo>
                    <a:pt x="257809" y="19050"/>
                  </a:lnTo>
                  <a:lnTo>
                    <a:pt x="279400" y="21590"/>
                  </a:lnTo>
                  <a:lnTo>
                    <a:pt x="300354" y="26670"/>
                  </a:lnTo>
                  <a:lnTo>
                    <a:pt x="339725" y="44450"/>
                  </a:lnTo>
                  <a:lnTo>
                    <a:pt x="374650" y="67310"/>
                  </a:lnTo>
                  <a:lnTo>
                    <a:pt x="403859" y="96520"/>
                  </a:lnTo>
                  <a:lnTo>
                    <a:pt x="427989" y="133350"/>
                  </a:lnTo>
                  <a:lnTo>
                    <a:pt x="444500" y="171450"/>
                  </a:lnTo>
                  <a:lnTo>
                    <a:pt x="453389" y="213360"/>
                  </a:lnTo>
                  <a:lnTo>
                    <a:pt x="454659" y="234950"/>
                  </a:lnTo>
                  <a:lnTo>
                    <a:pt x="454025" y="237490"/>
                  </a:lnTo>
                  <a:lnTo>
                    <a:pt x="453389" y="257810"/>
                  </a:lnTo>
                  <a:lnTo>
                    <a:pt x="444500" y="300990"/>
                  </a:lnTo>
                  <a:lnTo>
                    <a:pt x="427989" y="340360"/>
                  </a:lnTo>
                  <a:lnTo>
                    <a:pt x="404494" y="374650"/>
                  </a:lnTo>
                  <a:lnTo>
                    <a:pt x="375284" y="406400"/>
                  </a:lnTo>
                  <a:lnTo>
                    <a:pt x="340359" y="427990"/>
                  </a:lnTo>
                  <a:lnTo>
                    <a:pt x="321309" y="438150"/>
                  </a:lnTo>
                  <a:lnTo>
                    <a:pt x="280034" y="450850"/>
                  </a:lnTo>
                  <a:lnTo>
                    <a:pt x="258444" y="453390"/>
                  </a:lnTo>
                  <a:lnTo>
                    <a:pt x="236219" y="454660"/>
                  </a:lnTo>
                  <a:lnTo>
                    <a:pt x="322579" y="454660"/>
                  </a:lnTo>
                  <a:lnTo>
                    <a:pt x="328294" y="452120"/>
                  </a:lnTo>
                  <a:lnTo>
                    <a:pt x="349250" y="444500"/>
                  </a:lnTo>
                  <a:lnTo>
                    <a:pt x="368300" y="431800"/>
                  </a:lnTo>
                  <a:lnTo>
                    <a:pt x="418464" y="384810"/>
                  </a:lnTo>
                  <a:lnTo>
                    <a:pt x="443229" y="349250"/>
                  </a:lnTo>
                  <a:lnTo>
                    <a:pt x="461009" y="304800"/>
                  </a:lnTo>
                  <a:lnTo>
                    <a:pt x="469900" y="260350"/>
                  </a:lnTo>
                  <a:lnTo>
                    <a:pt x="471169" y="234950"/>
                  </a:lnTo>
                  <a:lnTo>
                    <a:pt x="469900" y="210820"/>
                  </a:lnTo>
                  <a:lnTo>
                    <a:pt x="460375" y="165100"/>
                  </a:lnTo>
                  <a:lnTo>
                    <a:pt x="441959" y="123190"/>
                  </a:lnTo>
                  <a:lnTo>
                    <a:pt x="416559" y="85090"/>
                  </a:lnTo>
                  <a:lnTo>
                    <a:pt x="384809" y="53340"/>
                  </a:lnTo>
                  <a:lnTo>
                    <a:pt x="346709" y="27940"/>
                  </a:lnTo>
                  <a:lnTo>
                    <a:pt x="326389" y="19050"/>
                  </a:lnTo>
                  <a:close/>
                </a:path>
                <a:path w="471170" h="471169">
                  <a:moveTo>
                    <a:pt x="236219" y="34290"/>
                  </a:moveTo>
                  <a:lnTo>
                    <a:pt x="195579" y="38100"/>
                  </a:lnTo>
                  <a:lnTo>
                    <a:pt x="157479" y="50800"/>
                  </a:lnTo>
                  <a:lnTo>
                    <a:pt x="123189" y="69850"/>
                  </a:lnTo>
                  <a:lnTo>
                    <a:pt x="107314" y="80010"/>
                  </a:lnTo>
                  <a:lnTo>
                    <a:pt x="80009" y="107950"/>
                  </a:lnTo>
                  <a:lnTo>
                    <a:pt x="58419" y="139700"/>
                  </a:lnTo>
                  <a:lnTo>
                    <a:pt x="43179" y="175260"/>
                  </a:lnTo>
                  <a:lnTo>
                    <a:pt x="34925" y="215900"/>
                  </a:lnTo>
                  <a:lnTo>
                    <a:pt x="33654" y="234950"/>
                  </a:lnTo>
                  <a:lnTo>
                    <a:pt x="33654" y="237490"/>
                  </a:lnTo>
                  <a:lnTo>
                    <a:pt x="37464" y="276860"/>
                  </a:lnTo>
                  <a:lnTo>
                    <a:pt x="49529" y="314960"/>
                  </a:lnTo>
                  <a:lnTo>
                    <a:pt x="67944" y="349250"/>
                  </a:lnTo>
                  <a:lnTo>
                    <a:pt x="92709" y="378460"/>
                  </a:lnTo>
                  <a:lnTo>
                    <a:pt x="122554" y="403860"/>
                  </a:lnTo>
                  <a:lnTo>
                    <a:pt x="156844" y="421640"/>
                  </a:lnTo>
                  <a:lnTo>
                    <a:pt x="194309" y="434340"/>
                  </a:lnTo>
                  <a:lnTo>
                    <a:pt x="214629" y="438150"/>
                  </a:lnTo>
                  <a:lnTo>
                    <a:pt x="255904" y="438150"/>
                  </a:lnTo>
                  <a:lnTo>
                    <a:pt x="275589" y="434340"/>
                  </a:lnTo>
                  <a:lnTo>
                    <a:pt x="295275" y="429260"/>
                  </a:lnTo>
                  <a:lnTo>
                    <a:pt x="313689" y="422910"/>
                  </a:lnTo>
                  <a:lnTo>
                    <a:pt x="316229" y="421640"/>
                  </a:lnTo>
                  <a:lnTo>
                    <a:pt x="234314" y="421640"/>
                  </a:lnTo>
                  <a:lnTo>
                    <a:pt x="215264" y="420370"/>
                  </a:lnTo>
                  <a:lnTo>
                    <a:pt x="179704" y="412750"/>
                  </a:lnTo>
                  <a:lnTo>
                    <a:pt x="162559" y="406400"/>
                  </a:lnTo>
                  <a:lnTo>
                    <a:pt x="146684" y="400050"/>
                  </a:lnTo>
                  <a:lnTo>
                    <a:pt x="131444" y="388620"/>
                  </a:lnTo>
                  <a:lnTo>
                    <a:pt x="116839" y="378460"/>
                  </a:lnTo>
                  <a:lnTo>
                    <a:pt x="81279" y="337820"/>
                  </a:lnTo>
                  <a:lnTo>
                    <a:pt x="58419" y="289560"/>
                  </a:lnTo>
                  <a:lnTo>
                    <a:pt x="50800" y="234950"/>
                  </a:lnTo>
                  <a:lnTo>
                    <a:pt x="51434" y="215900"/>
                  </a:lnTo>
                  <a:lnTo>
                    <a:pt x="65404" y="162560"/>
                  </a:lnTo>
                  <a:lnTo>
                    <a:pt x="83184" y="133350"/>
                  </a:lnTo>
                  <a:lnTo>
                    <a:pt x="93344" y="118110"/>
                  </a:lnTo>
                  <a:lnTo>
                    <a:pt x="133350" y="82550"/>
                  </a:lnTo>
                  <a:lnTo>
                    <a:pt x="181609" y="59690"/>
                  </a:lnTo>
                  <a:lnTo>
                    <a:pt x="236854" y="50800"/>
                  </a:lnTo>
                  <a:lnTo>
                    <a:pt x="314325" y="50800"/>
                  </a:lnTo>
                  <a:lnTo>
                    <a:pt x="295909" y="44450"/>
                  </a:lnTo>
                  <a:lnTo>
                    <a:pt x="276859" y="38100"/>
                  </a:lnTo>
                  <a:lnTo>
                    <a:pt x="256539" y="35560"/>
                  </a:lnTo>
                  <a:lnTo>
                    <a:pt x="236219" y="34290"/>
                  </a:lnTo>
                  <a:close/>
                </a:path>
                <a:path w="471170" h="471169">
                  <a:moveTo>
                    <a:pt x="314325" y="50800"/>
                  </a:moveTo>
                  <a:lnTo>
                    <a:pt x="236854" y="50800"/>
                  </a:lnTo>
                  <a:lnTo>
                    <a:pt x="255904" y="52070"/>
                  </a:lnTo>
                  <a:lnTo>
                    <a:pt x="292100" y="59690"/>
                  </a:lnTo>
                  <a:lnTo>
                    <a:pt x="354329" y="95250"/>
                  </a:lnTo>
                  <a:lnTo>
                    <a:pt x="389889" y="133350"/>
                  </a:lnTo>
                  <a:lnTo>
                    <a:pt x="412750" y="184150"/>
                  </a:lnTo>
                  <a:lnTo>
                    <a:pt x="420369" y="237490"/>
                  </a:lnTo>
                  <a:lnTo>
                    <a:pt x="419734" y="256540"/>
                  </a:lnTo>
                  <a:lnTo>
                    <a:pt x="405764" y="311150"/>
                  </a:lnTo>
                  <a:lnTo>
                    <a:pt x="377825" y="355600"/>
                  </a:lnTo>
                  <a:lnTo>
                    <a:pt x="337819" y="389890"/>
                  </a:lnTo>
                  <a:lnTo>
                    <a:pt x="322579" y="400050"/>
                  </a:lnTo>
                  <a:lnTo>
                    <a:pt x="306704" y="407670"/>
                  </a:lnTo>
                  <a:lnTo>
                    <a:pt x="271779" y="419100"/>
                  </a:lnTo>
                  <a:lnTo>
                    <a:pt x="234314" y="421640"/>
                  </a:lnTo>
                  <a:lnTo>
                    <a:pt x="316229" y="421640"/>
                  </a:lnTo>
                  <a:lnTo>
                    <a:pt x="363854" y="393700"/>
                  </a:lnTo>
                  <a:lnTo>
                    <a:pt x="391159" y="364490"/>
                  </a:lnTo>
                  <a:lnTo>
                    <a:pt x="412750" y="332740"/>
                  </a:lnTo>
                  <a:lnTo>
                    <a:pt x="433069" y="276860"/>
                  </a:lnTo>
                  <a:lnTo>
                    <a:pt x="437514" y="237490"/>
                  </a:lnTo>
                  <a:lnTo>
                    <a:pt x="437514" y="234950"/>
                  </a:lnTo>
                  <a:lnTo>
                    <a:pt x="433704" y="196850"/>
                  </a:lnTo>
                  <a:lnTo>
                    <a:pt x="421639" y="158750"/>
                  </a:lnTo>
                  <a:lnTo>
                    <a:pt x="403225" y="123190"/>
                  </a:lnTo>
                  <a:lnTo>
                    <a:pt x="364489" y="82550"/>
                  </a:lnTo>
                  <a:lnTo>
                    <a:pt x="332104" y="58420"/>
                  </a:lnTo>
                  <a:lnTo>
                    <a:pt x="314325" y="50800"/>
                  </a:lnTo>
                  <a:close/>
                </a:path>
              </a:pathLst>
            </a:custGeom>
            <a:solidFill>
              <a:srgbClr val="79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936750" y="409702"/>
            <a:ext cx="526859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b="0" spc="-5" dirty="0">
                <a:solidFill>
                  <a:srgbClr val="799599"/>
                </a:solidFill>
                <a:latin typeface="Georgia"/>
                <a:cs typeface="Georgia"/>
              </a:rPr>
              <a:t>Образовательные</a:t>
            </a:r>
            <a:r>
              <a:rPr sz="3300" b="0" spc="-120" dirty="0">
                <a:solidFill>
                  <a:srgbClr val="799599"/>
                </a:solidFill>
                <a:latin typeface="Georgia"/>
                <a:cs typeface="Georgia"/>
              </a:rPr>
              <a:t> </a:t>
            </a:r>
            <a:r>
              <a:rPr sz="3300" b="0" spc="-5" dirty="0">
                <a:solidFill>
                  <a:srgbClr val="799599"/>
                </a:solidFill>
                <a:latin typeface="Georgia"/>
                <a:cs typeface="Georgia"/>
              </a:rPr>
              <a:t>области:</a:t>
            </a:r>
            <a:endParaRPr sz="3300">
              <a:latin typeface="Georgia"/>
              <a:cs typeface="Georg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8300" y="1471930"/>
            <a:ext cx="8603615" cy="447611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380"/>
              </a:spcBef>
            </a:pPr>
            <a:r>
              <a:rPr sz="2300" b="1" spc="-5" dirty="0">
                <a:solidFill>
                  <a:srgbClr val="6D2D9F"/>
                </a:solidFill>
                <a:latin typeface="Georgia"/>
                <a:cs typeface="Georgia"/>
              </a:rPr>
              <a:t>Социально-коммуникативное</a:t>
            </a:r>
            <a:r>
              <a:rPr sz="2300" b="1" dirty="0">
                <a:solidFill>
                  <a:srgbClr val="6D2D9F"/>
                </a:solidFill>
                <a:latin typeface="Georgia"/>
                <a:cs typeface="Georgia"/>
              </a:rPr>
              <a:t> </a:t>
            </a:r>
            <a:r>
              <a:rPr sz="2300" b="1" spc="-5" dirty="0">
                <a:solidFill>
                  <a:srgbClr val="6D2D9F"/>
                </a:solidFill>
                <a:latin typeface="Georgia"/>
                <a:cs typeface="Georgia"/>
              </a:rPr>
              <a:t>развитие</a:t>
            </a:r>
            <a:r>
              <a:rPr sz="2300" b="1" dirty="0">
                <a:solidFill>
                  <a:srgbClr val="6D2D9F"/>
                </a:solidFill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направлено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15" dirty="0">
                <a:latin typeface="Georgia"/>
                <a:cs typeface="Georgia"/>
              </a:rPr>
              <a:t>на </a:t>
            </a:r>
            <a:r>
              <a:rPr sz="2300" spc="-54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усвоение норм </a:t>
            </a:r>
            <a:r>
              <a:rPr sz="2300" dirty="0">
                <a:latin typeface="Georgia"/>
                <a:cs typeface="Georgia"/>
              </a:rPr>
              <a:t>и </a:t>
            </a:r>
            <a:r>
              <a:rPr sz="2300" spc="-5" dirty="0">
                <a:latin typeface="Georgia"/>
                <a:cs typeface="Georgia"/>
              </a:rPr>
              <a:t>ценностей, </a:t>
            </a:r>
            <a:r>
              <a:rPr sz="2300" dirty="0">
                <a:latin typeface="Georgia"/>
                <a:cs typeface="Georgia"/>
              </a:rPr>
              <a:t>принятых в </a:t>
            </a:r>
            <a:r>
              <a:rPr sz="2300" spc="-5" dirty="0">
                <a:latin typeface="Georgia"/>
                <a:cs typeface="Georgia"/>
              </a:rPr>
              <a:t>обществе, включая 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моральные</a:t>
            </a:r>
            <a:r>
              <a:rPr sz="2300" dirty="0">
                <a:latin typeface="Georgia"/>
                <a:cs typeface="Georgia"/>
              </a:rPr>
              <a:t> и</a:t>
            </a:r>
            <a:r>
              <a:rPr sz="2300" spc="5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нравственные</a:t>
            </a:r>
            <a:r>
              <a:rPr sz="2300" dirty="0">
                <a:latin typeface="Georgia"/>
                <a:cs typeface="Georgia"/>
              </a:rPr>
              <a:t> ценности;</a:t>
            </a:r>
            <a:r>
              <a:rPr sz="2300" spc="5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развитие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общения</a:t>
            </a:r>
            <a:r>
              <a:rPr sz="2300" dirty="0">
                <a:latin typeface="Georgia"/>
                <a:cs typeface="Georgia"/>
              </a:rPr>
              <a:t> и </a:t>
            </a:r>
            <a:r>
              <a:rPr sz="2300" spc="5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взаимодействия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ребенка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со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взрослыми</a:t>
            </a:r>
            <a:r>
              <a:rPr sz="2300" dirty="0">
                <a:latin typeface="Georgia"/>
                <a:cs typeface="Georgia"/>
              </a:rPr>
              <a:t> и</a:t>
            </a:r>
            <a:r>
              <a:rPr sz="2300" spc="5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сверстниками; 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становление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самостоятельности,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целенаправленности</a:t>
            </a:r>
            <a:r>
              <a:rPr sz="2300" dirty="0">
                <a:latin typeface="Georgia"/>
                <a:cs typeface="Georgia"/>
              </a:rPr>
              <a:t> и </a:t>
            </a:r>
            <a:r>
              <a:rPr sz="2300" spc="5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саморегуляции</a:t>
            </a:r>
            <a:r>
              <a:rPr sz="2300" spc="285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собственных</a:t>
            </a:r>
            <a:r>
              <a:rPr sz="2300" spc="285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действий;</a:t>
            </a:r>
            <a:r>
              <a:rPr sz="2300" spc="28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развитие</a:t>
            </a:r>
            <a:r>
              <a:rPr sz="2300" spc="29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социального </a:t>
            </a:r>
            <a:r>
              <a:rPr sz="2300" spc="-545" dirty="0">
                <a:latin typeface="Georgia"/>
                <a:cs typeface="Georgia"/>
              </a:rPr>
              <a:t> </a:t>
            </a:r>
            <a:r>
              <a:rPr sz="2300" dirty="0">
                <a:latin typeface="Georgia"/>
                <a:cs typeface="Georgia"/>
              </a:rPr>
              <a:t>и </a:t>
            </a:r>
            <a:r>
              <a:rPr sz="2300" spc="-5" dirty="0">
                <a:latin typeface="Georgia"/>
                <a:cs typeface="Georgia"/>
              </a:rPr>
              <a:t>эмоционального интеллекта, эмоциональной </a:t>
            </a:r>
            <a:r>
              <a:rPr sz="2300" spc="-10" dirty="0">
                <a:latin typeface="Georgia"/>
                <a:cs typeface="Georgia"/>
              </a:rPr>
              <a:t>отзывчивости, </a:t>
            </a:r>
            <a:r>
              <a:rPr sz="2300" spc="-54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сопереживания,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формирование</a:t>
            </a:r>
            <a:r>
              <a:rPr sz="2300" dirty="0">
                <a:latin typeface="Georgia"/>
                <a:cs typeface="Georgia"/>
              </a:rPr>
              <a:t> готовности</a:t>
            </a:r>
            <a:r>
              <a:rPr sz="2300" spc="5" dirty="0">
                <a:latin typeface="Georgia"/>
                <a:cs typeface="Georgia"/>
              </a:rPr>
              <a:t> </a:t>
            </a:r>
            <a:r>
              <a:rPr sz="2300" dirty="0">
                <a:latin typeface="Georgia"/>
                <a:cs typeface="Georgia"/>
              </a:rPr>
              <a:t>к</a:t>
            </a:r>
            <a:r>
              <a:rPr sz="2300" spc="5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совместной 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деятельности со сверстниками, формирование уважительного 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отношения</a:t>
            </a:r>
            <a:r>
              <a:rPr sz="2300" dirty="0">
                <a:latin typeface="Georgia"/>
                <a:cs typeface="Georgia"/>
              </a:rPr>
              <a:t> и</a:t>
            </a:r>
            <a:r>
              <a:rPr sz="2300" spc="5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чувства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принадлежности</a:t>
            </a:r>
            <a:r>
              <a:rPr sz="2300" dirty="0">
                <a:latin typeface="Georgia"/>
                <a:cs typeface="Georgia"/>
              </a:rPr>
              <a:t> к</a:t>
            </a:r>
            <a:r>
              <a:rPr sz="2300" spc="5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своей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семье</a:t>
            </a:r>
            <a:r>
              <a:rPr sz="2300" dirty="0">
                <a:latin typeface="Georgia"/>
                <a:cs typeface="Georgia"/>
              </a:rPr>
              <a:t> и</a:t>
            </a:r>
            <a:r>
              <a:rPr sz="2300" spc="5" dirty="0">
                <a:latin typeface="Georgia"/>
                <a:cs typeface="Georgia"/>
              </a:rPr>
              <a:t> </a:t>
            </a:r>
            <a:r>
              <a:rPr sz="2300" dirty="0">
                <a:latin typeface="Georgia"/>
                <a:cs typeface="Georgia"/>
              </a:rPr>
              <a:t>к </a:t>
            </a:r>
            <a:r>
              <a:rPr sz="2300" spc="5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сообществу детей </a:t>
            </a:r>
            <a:r>
              <a:rPr sz="2300" dirty="0">
                <a:latin typeface="Georgia"/>
                <a:cs typeface="Georgia"/>
              </a:rPr>
              <a:t>и </a:t>
            </a:r>
            <a:r>
              <a:rPr sz="2300" spc="-5" dirty="0">
                <a:latin typeface="Georgia"/>
                <a:cs typeface="Georgia"/>
              </a:rPr>
              <a:t>взрослых </a:t>
            </a:r>
            <a:r>
              <a:rPr sz="2300" dirty="0">
                <a:latin typeface="Georgia"/>
                <a:cs typeface="Georgia"/>
              </a:rPr>
              <a:t>в </a:t>
            </a:r>
            <a:r>
              <a:rPr sz="2300" spc="-5" dirty="0">
                <a:latin typeface="Georgia"/>
                <a:cs typeface="Georgia"/>
              </a:rPr>
              <a:t>Организации; формирование 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позитивных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установок</a:t>
            </a:r>
            <a:r>
              <a:rPr sz="2300" dirty="0">
                <a:latin typeface="Georgia"/>
                <a:cs typeface="Georgia"/>
              </a:rPr>
              <a:t> к</a:t>
            </a:r>
            <a:r>
              <a:rPr sz="2300" spc="5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различным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видам</a:t>
            </a:r>
            <a:r>
              <a:rPr sz="2300" dirty="0">
                <a:latin typeface="Georgia"/>
                <a:cs typeface="Georgia"/>
              </a:rPr>
              <a:t> труда</a:t>
            </a:r>
            <a:r>
              <a:rPr sz="2300" spc="555" dirty="0">
                <a:latin typeface="Georgia"/>
                <a:cs typeface="Georgia"/>
              </a:rPr>
              <a:t> </a:t>
            </a:r>
            <a:r>
              <a:rPr sz="2300" dirty="0">
                <a:latin typeface="Georgia"/>
                <a:cs typeface="Georgia"/>
              </a:rPr>
              <a:t>и </a:t>
            </a:r>
            <a:r>
              <a:rPr sz="2300" spc="5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творчества;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формирование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основ</a:t>
            </a:r>
            <a:r>
              <a:rPr sz="230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безопасного</a:t>
            </a:r>
            <a:r>
              <a:rPr sz="2300" dirty="0">
                <a:latin typeface="Georgia"/>
                <a:cs typeface="Georgia"/>
              </a:rPr>
              <a:t> поведения</a:t>
            </a:r>
            <a:r>
              <a:rPr sz="2300" spc="5" dirty="0">
                <a:latin typeface="Georgia"/>
                <a:cs typeface="Georgia"/>
              </a:rPr>
              <a:t> </a:t>
            </a:r>
            <a:r>
              <a:rPr sz="2300" dirty="0">
                <a:latin typeface="Georgia"/>
                <a:cs typeface="Georgia"/>
              </a:rPr>
              <a:t>в </a:t>
            </a:r>
            <a:r>
              <a:rPr sz="2300" spc="5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быту,</a:t>
            </a:r>
            <a:r>
              <a:rPr sz="2300" spc="-20" dirty="0">
                <a:latin typeface="Georgia"/>
                <a:cs typeface="Georgia"/>
              </a:rPr>
              <a:t> </a:t>
            </a:r>
            <a:r>
              <a:rPr sz="2300" spc="-5" dirty="0">
                <a:latin typeface="Georgia"/>
                <a:cs typeface="Georgia"/>
              </a:rPr>
              <a:t>социуме, </a:t>
            </a:r>
            <a:r>
              <a:rPr sz="2300" spc="-10" dirty="0">
                <a:latin typeface="Georgia"/>
                <a:cs typeface="Georgia"/>
              </a:rPr>
              <a:t>природе.</a:t>
            </a:r>
            <a:endParaRPr sz="23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1391919"/>
            <a:ext cx="8839200" cy="4994910"/>
          </a:xfrm>
          <a:custGeom>
            <a:avLst/>
            <a:gdLst/>
            <a:ahLst/>
            <a:cxnLst/>
            <a:rect l="l" t="t" r="r" b="b"/>
            <a:pathLst>
              <a:path w="8839200" h="4994910">
                <a:moveTo>
                  <a:pt x="8839200" y="0"/>
                </a:moveTo>
                <a:lnTo>
                  <a:pt x="0" y="0"/>
                </a:lnTo>
                <a:lnTo>
                  <a:pt x="0" y="4994910"/>
                </a:lnTo>
                <a:lnTo>
                  <a:pt x="8839200" y="4994910"/>
                </a:lnTo>
                <a:lnTo>
                  <a:pt x="8839200" y="0"/>
                </a:lnTo>
                <a:close/>
              </a:path>
            </a:pathLst>
          </a:custGeom>
          <a:solidFill>
            <a:srgbClr val="C5D1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47002" y="150177"/>
            <a:ext cx="8844915" cy="6557009"/>
            <a:chOff x="147002" y="150177"/>
            <a:chExt cx="8844915" cy="6557009"/>
          </a:xfrm>
        </p:grpSpPr>
        <p:sp>
          <p:nvSpPr>
            <p:cNvPr id="4" name="object 4"/>
            <p:cNvSpPr/>
            <p:nvPr/>
          </p:nvSpPr>
          <p:spPr>
            <a:xfrm>
              <a:off x="152399" y="6698614"/>
              <a:ext cx="8839200" cy="7620"/>
            </a:xfrm>
            <a:custGeom>
              <a:avLst/>
              <a:gdLst/>
              <a:ahLst/>
              <a:cxnLst/>
              <a:rect l="l" t="t" r="r" b="b"/>
              <a:pathLst>
                <a:path w="8839200" h="7620">
                  <a:moveTo>
                    <a:pt x="883920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8839200" y="7620"/>
                  </a:lnTo>
                  <a:lnTo>
                    <a:pt x="8839200" y="0"/>
                  </a:lnTo>
                  <a:close/>
                </a:path>
              </a:pathLst>
            </a:custGeom>
            <a:solidFill>
              <a:srgbClr val="C5D1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8589" y="6388099"/>
              <a:ext cx="8833485" cy="309880"/>
            </a:xfrm>
            <a:custGeom>
              <a:avLst/>
              <a:gdLst/>
              <a:ahLst/>
              <a:cxnLst/>
              <a:rect l="l" t="t" r="r" b="b"/>
              <a:pathLst>
                <a:path w="8833485" h="309879">
                  <a:moveTo>
                    <a:pt x="8833485" y="0"/>
                  </a:moveTo>
                  <a:lnTo>
                    <a:pt x="0" y="0"/>
                  </a:lnTo>
                  <a:lnTo>
                    <a:pt x="0" y="309880"/>
                  </a:lnTo>
                  <a:lnTo>
                    <a:pt x="8833485" y="309880"/>
                  </a:lnTo>
                  <a:lnTo>
                    <a:pt x="8833485" y="0"/>
                  </a:lnTo>
                  <a:close/>
                </a:path>
              </a:pathLst>
            </a:custGeom>
            <a:solidFill>
              <a:srgbClr val="89AC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1764" y="154939"/>
              <a:ext cx="8833485" cy="6547484"/>
            </a:xfrm>
            <a:custGeom>
              <a:avLst/>
              <a:gdLst/>
              <a:ahLst/>
              <a:cxnLst/>
              <a:rect l="l" t="t" r="r" b="b"/>
              <a:pathLst>
                <a:path w="8833485" h="6547484">
                  <a:moveTo>
                    <a:pt x="0" y="6547484"/>
                  </a:moveTo>
                  <a:lnTo>
                    <a:pt x="8833485" y="6547484"/>
                  </a:lnTo>
                  <a:lnTo>
                    <a:pt x="8833485" y="0"/>
                  </a:lnTo>
                  <a:lnTo>
                    <a:pt x="0" y="0"/>
                  </a:lnTo>
                  <a:lnTo>
                    <a:pt x="0" y="6547484"/>
                  </a:lnTo>
                  <a:close/>
                </a:path>
              </a:pathLst>
            </a:custGeom>
            <a:ln w="9525">
              <a:solidFill>
                <a:srgbClr val="7995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1764" y="1276984"/>
              <a:ext cx="8832850" cy="0"/>
            </a:xfrm>
            <a:custGeom>
              <a:avLst/>
              <a:gdLst/>
              <a:ahLst/>
              <a:cxnLst/>
              <a:rect l="l" t="t" r="r" b="b"/>
              <a:pathLst>
                <a:path w="8832850">
                  <a:moveTo>
                    <a:pt x="0" y="0"/>
                  </a:moveTo>
                  <a:lnTo>
                    <a:pt x="8832850" y="0"/>
                  </a:lnTo>
                </a:path>
              </a:pathLst>
            </a:custGeom>
            <a:ln w="9525">
              <a:solidFill>
                <a:srgbClr val="79959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66564" y="955674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304800" y="0"/>
                  </a:moveTo>
                  <a:lnTo>
                    <a:pt x="255270" y="3810"/>
                  </a:lnTo>
                  <a:lnTo>
                    <a:pt x="208280" y="15239"/>
                  </a:lnTo>
                  <a:lnTo>
                    <a:pt x="164464" y="33654"/>
                  </a:lnTo>
                  <a:lnTo>
                    <a:pt x="125095" y="58420"/>
                  </a:lnTo>
                  <a:lnTo>
                    <a:pt x="89535" y="88900"/>
                  </a:lnTo>
                  <a:lnTo>
                    <a:pt x="59055" y="124460"/>
                  </a:lnTo>
                  <a:lnTo>
                    <a:pt x="34289" y="164464"/>
                  </a:lnTo>
                  <a:lnTo>
                    <a:pt x="15239" y="208279"/>
                  </a:lnTo>
                  <a:lnTo>
                    <a:pt x="3810" y="255270"/>
                  </a:lnTo>
                  <a:lnTo>
                    <a:pt x="0" y="304800"/>
                  </a:lnTo>
                  <a:lnTo>
                    <a:pt x="3810" y="353695"/>
                  </a:lnTo>
                  <a:lnTo>
                    <a:pt x="15239" y="400685"/>
                  </a:lnTo>
                  <a:lnTo>
                    <a:pt x="34289" y="444500"/>
                  </a:lnTo>
                  <a:lnTo>
                    <a:pt x="59055" y="484504"/>
                  </a:lnTo>
                  <a:lnTo>
                    <a:pt x="89535" y="520064"/>
                  </a:lnTo>
                  <a:lnTo>
                    <a:pt x="125095" y="550545"/>
                  </a:lnTo>
                  <a:lnTo>
                    <a:pt x="164464" y="575310"/>
                  </a:lnTo>
                  <a:lnTo>
                    <a:pt x="208280" y="593725"/>
                  </a:lnTo>
                  <a:lnTo>
                    <a:pt x="255270" y="605154"/>
                  </a:lnTo>
                  <a:lnTo>
                    <a:pt x="304800" y="609600"/>
                  </a:lnTo>
                  <a:lnTo>
                    <a:pt x="354330" y="605154"/>
                  </a:lnTo>
                  <a:lnTo>
                    <a:pt x="401320" y="593725"/>
                  </a:lnTo>
                  <a:lnTo>
                    <a:pt x="445135" y="575310"/>
                  </a:lnTo>
                  <a:lnTo>
                    <a:pt x="484505" y="550545"/>
                  </a:lnTo>
                  <a:lnTo>
                    <a:pt x="520064" y="520064"/>
                  </a:lnTo>
                  <a:lnTo>
                    <a:pt x="550545" y="484504"/>
                  </a:lnTo>
                  <a:lnTo>
                    <a:pt x="575310" y="444500"/>
                  </a:lnTo>
                  <a:lnTo>
                    <a:pt x="594360" y="400685"/>
                  </a:lnTo>
                  <a:lnTo>
                    <a:pt x="605789" y="353695"/>
                  </a:lnTo>
                  <a:lnTo>
                    <a:pt x="609600" y="304800"/>
                  </a:lnTo>
                  <a:lnTo>
                    <a:pt x="605789" y="255270"/>
                  </a:lnTo>
                  <a:lnTo>
                    <a:pt x="594360" y="208279"/>
                  </a:lnTo>
                  <a:lnTo>
                    <a:pt x="575310" y="164464"/>
                  </a:lnTo>
                  <a:lnTo>
                    <a:pt x="550545" y="124460"/>
                  </a:lnTo>
                  <a:lnTo>
                    <a:pt x="520064" y="88900"/>
                  </a:lnTo>
                  <a:lnTo>
                    <a:pt x="484505" y="58420"/>
                  </a:lnTo>
                  <a:lnTo>
                    <a:pt x="445135" y="33654"/>
                  </a:lnTo>
                  <a:lnTo>
                    <a:pt x="401320" y="15239"/>
                  </a:lnTo>
                  <a:lnTo>
                    <a:pt x="354330" y="381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35144" y="1024889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70" h="471169">
                  <a:moveTo>
                    <a:pt x="234314" y="0"/>
                  </a:moveTo>
                  <a:lnTo>
                    <a:pt x="186689" y="6350"/>
                  </a:lnTo>
                  <a:lnTo>
                    <a:pt x="142875" y="19050"/>
                  </a:lnTo>
                  <a:lnTo>
                    <a:pt x="102869" y="41910"/>
                  </a:lnTo>
                  <a:lnTo>
                    <a:pt x="67944" y="69850"/>
                  </a:lnTo>
                  <a:lnTo>
                    <a:pt x="52704" y="88900"/>
                  </a:lnTo>
                  <a:lnTo>
                    <a:pt x="39369" y="105410"/>
                  </a:lnTo>
                  <a:lnTo>
                    <a:pt x="17779" y="146050"/>
                  </a:lnTo>
                  <a:lnTo>
                    <a:pt x="4444" y="190500"/>
                  </a:lnTo>
                  <a:lnTo>
                    <a:pt x="0" y="237490"/>
                  </a:lnTo>
                  <a:lnTo>
                    <a:pt x="1269" y="261620"/>
                  </a:lnTo>
                  <a:lnTo>
                    <a:pt x="10794" y="307340"/>
                  </a:lnTo>
                  <a:lnTo>
                    <a:pt x="29209" y="349250"/>
                  </a:lnTo>
                  <a:lnTo>
                    <a:pt x="54609" y="387350"/>
                  </a:lnTo>
                  <a:lnTo>
                    <a:pt x="86359" y="419100"/>
                  </a:lnTo>
                  <a:lnTo>
                    <a:pt x="124459" y="444500"/>
                  </a:lnTo>
                  <a:lnTo>
                    <a:pt x="144779" y="453390"/>
                  </a:lnTo>
                  <a:lnTo>
                    <a:pt x="167004" y="463550"/>
                  </a:lnTo>
                  <a:lnTo>
                    <a:pt x="212725" y="471170"/>
                  </a:lnTo>
                  <a:lnTo>
                    <a:pt x="260984" y="471170"/>
                  </a:lnTo>
                  <a:lnTo>
                    <a:pt x="284479" y="467360"/>
                  </a:lnTo>
                  <a:lnTo>
                    <a:pt x="306704" y="461010"/>
                  </a:lnTo>
                  <a:lnTo>
                    <a:pt x="322579" y="454660"/>
                  </a:lnTo>
                  <a:lnTo>
                    <a:pt x="236219" y="454660"/>
                  </a:lnTo>
                  <a:lnTo>
                    <a:pt x="213359" y="453390"/>
                  </a:lnTo>
                  <a:lnTo>
                    <a:pt x="170814" y="445770"/>
                  </a:lnTo>
                  <a:lnTo>
                    <a:pt x="131444" y="429260"/>
                  </a:lnTo>
                  <a:lnTo>
                    <a:pt x="96519" y="406400"/>
                  </a:lnTo>
                  <a:lnTo>
                    <a:pt x="67309" y="375920"/>
                  </a:lnTo>
                  <a:lnTo>
                    <a:pt x="43179" y="340360"/>
                  </a:lnTo>
                  <a:lnTo>
                    <a:pt x="26669" y="302260"/>
                  </a:lnTo>
                  <a:lnTo>
                    <a:pt x="17779" y="260350"/>
                  </a:lnTo>
                  <a:lnTo>
                    <a:pt x="17144" y="237490"/>
                  </a:lnTo>
                  <a:lnTo>
                    <a:pt x="17144" y="234950"/>
                  </a:lnTo>
                  <a:lnTo>
                    <a:pt x="20954" y="193040"/>
                  </a:lnTo>
                  <a:lnTo>
                    <a:pt x="33654" y="152400"/>
                  </a:lnTo>
                  <a:lnTo>
                    <a:pt x="53975" y="114300"/>
                  </a:lnTo>
                  <a:lnTo>
                    <a:pt x="80644" y="82550"/>
                  </a:lnTo>
                  <a:lnTo>
                    <a:pt x="113029" y="54610"/>
                  </a:lnTo>
                  <a:lnTo>
                    <a:pt x="149859" y="34290"/>
                  </a:lnTo>
                  <a:lnTo>
                    <a:pt x="191134" y="21590"/>
                  </a:lnTo>
                  <a:lnTo>
                    <a:pt x="212725" y="19050"/>
                  </a:lnTo>
                  <a:lnTo>
                    <a:pt x="323214" y="19050"/>
                  </a:lnTo>
                  <a:lnTo>
                    <a:pt x="304164" y="10160"/>
                  </a:lnTo>
                  <a:lnTo>
                    <a:pt x="281939" y="6350"/>
                  </a:lnTo>
                  <a:lnTo>
                    <a:pt x="258444" y="1270"/>
                  </a:lnTo>
                  <a:lnTo>
                    <a:pt x="234314" y="0"/>
                  </a:lnTo>
                  <a:close/>
                </a:path>
                <a:path w="471170" h="471169">
                  <a:moveTo>
                    <a:pt x="326389" y="19050"/>
                  </a:moveTo>
                  <a:lnTo>
                    <a:pt x="257809" y="19050"/>
                  </a:lnTo>
                  <a:lnTo>
                    <a:pt x="279400" y="21590"/>
                  </a:lnTo>
                  <a:lnTo>
                    <a:pt x="300354" y="26670"/>
                  </a:lnTo>
                  <a:lnTo>
                    <a:pt x="339725" y="44450"/>
                  </a:lnTo>
                  <a:lnTo>
                    <a:pt x="374650" y="67310"/>
                  </a:lnTo>
                  <a:lnTo>
                    <a:pt x="403859" y="96520"/>
                  </a:lnTo>
                  <a:lnTo>
                    <a:pt x="427989" y="133350"/>
                  </a:lnTo>
                  <a:lnTo>
                    <a:pt x="444500" y="171450"/>
                  </a:lnTo>
                  <a:lnTo>
                    <a:pt x="453389" y="213360"/>
                  </a:lnTo>
                  <a:lnTo>
                    <a:pt x="454659" y="234950"/>
                  </a:lnTo>
                  <a:lnTo>
                    <a:pt x="454025" y="237490"/>
                  </a:lnTo>
                  <a:lnTo>
                    <a:pt x="453389" y="257810"/>
                  </a:lnTo>
                  <a:lnTo>
                    <a:pt x="444500" y="300990"/>
                  </a:lnTo>
                  <a:lnTo>
                    <a:pt x="427989" y="340360"/>
                  </a:lnTo>
                  <a:lnTo>
                    <a:pt x="404494" y="374650"/>
                  </a:lnTo>
                  <a:lnTo>
                    <a:pt x="375284" y="406400"/>
                  </a:lnTo>
                  <a:lnTo>
                    <a:pt x="340359" y="427990"/>
                  </a:lnTo>
                  <a:lnTo>
                    <a:pt x="321309" y="438150"/>
                  </a:lnTo>
                  <a:lnTo>
                    <a:pt x="280034" y="450850"/>
                  </a:lnTo>
                  <a:lnTo>
                    <a:pt x="258444" y="453390"/>
                  </a:lnTo>
                  <a:lnTo>
                    <a:pt x="236219" y="454660"/>
                  </a:lnTo>
                  <a:lnTo>
                    <a:pt x="322579" y="454660"/>
                  </a:lnTo>
                  <a:lnTo>
                    <a:pt x="328294" y="452120"/>
                  </a:lnTo>
                  <a:lnTo>
                    <a:pt x="349250" y="444500"/>
                  </a:lnTo>
                  <a:lnTo>
                    <a:pt x="368300" y="431800"/>
                  </a:lnTo>
                  <a:lnTo>
                    <a:pt x="418464" y="384810"/>
                  </a:lnTo>
                  <a:lnTo>
                    <a:pt x="443229" y="349250"/>
                  </a:lnTo>
                  <a:lnTo>
                    <a:pt x="461009" y="304800"/>
                  </a:lnTo>
                  <a:lnTo>
                    <a:pt x="469900" y="260350"/>
                  </a:lnTo>
                  <a:lnTo>
                    <a:pt x="471169" y="234950"/>
                  </a:lnTo>
                  <a:lnTo>
                    <a:pt x="469900" y="210820"/>
                  </a:lnTo>
                  <a:lnTo>
                    <a:pt x="460375" y="165100"/>
                  </a:lnTo>
                  <a:lnTo>
                    <a:pt x="441959" y="123190"/>
                  </a:lnTo>
                  <a:lnTo>
                    <a:pt x="416559" y="85090"/>
                  </a:lnTo>
                  <a:lnTo>
                    <a:pt x="384809" y="53340"/>
                  </a:lnTo>
                  <a:lnTo>
                    <a:pt x="346709" y="27940"/>
                  </a:lnTo>
                  <a:lnTo>
                    <a:pt x="326389" y="19050"/>
                  </a:lnTo>
                  <a:close/>
                </a:path>
                <a:path w="471170" h="471169">
                  <a:moveTo>
                    <a:pt x="236219" y="34290"/>
                  </a:moveTo>
                  <a:lnTo>
                    <a:pt x="195579" y="38100"/>
                  </a:lnTo>
                  <a:lnTo>
                    <a:pt x="157479" y="50800"/>
                  </a:lnTo>
                  <a:lnTo>
                    <a:pt x="123189" y="69850"/>
                  </a:lnTo>
                  <a:lnTo>
                    <a:pt x="107314" y="80010"/>
                  </a:lnTo>
                  <a:lnTo>
                    <a:pt x="80009" y="107950"/>
                  </a:lnTo>
                  <a:lnTo>
                    <a:pt x="58419" y="139700"/>
                  </a:lnTo>
                  <a:lnTo>
                    <a:pt x="43179" y="175260"/>
                  </a:lnTo>
                  <a:lnTo>
                    <a:pt x="34925" y="215900"/>
                  </a:lnTo>
                  <a:lnTo>
                    <a:pt x="33654" y="234950"/>
                  </a:lnTo>
                  <a:lnTo>
                    <a:pt x="33654" y="237490"/>
                  </a:lnTo>
                  <a:lnTo>
                    <a:pt x="37464" y="276860"/>
                  </a:lnTo>
                  <a:lnTo>
                    <a:pt x="49529" y="314960"/>
                  </a:lnTo>
                  <a:lnTo>
                    <a:pt x="67944" y="349250"/>
                  </a:lnTo>
                  <a:lnTo>
                    <a:pt x="92709" y="378460"/>
                  </a:lnTo>
                  <a:lnTo>
                    <a:pt x="122554" y="403860"/>
                  </a:lnTo>
                  <a:lnTo>
                    <a:pt x="156844" y="421640"/>
                  </a:lnTo>
                  <a:lnTo>
                    <a:pt x="194309" y="434340"/>
                  </a:lnTo>
                  <a:lnTo>
                    <a:pt x="214629" y="438150"/>
                  </a:lnTo>
                  <a:lnTo>
                    <a:pt x="255904" y="438150"/>
                  </a:lnTo>
                  <a:lnTo>
                    <a:pt x="275589" y="434340"/>
                  </a:lnTo>
                  <a:lnTo>
                    <a:pt x="295275" y="429260"/>
                  </a:lnTo>
                  <a:lnTo>
                    <a:pt x="313689" y="422910"/>
                  </a:lnTo>
                  <a:lnTo>
                    <a:pt x="316229" y="421640"/>
                  </a:lnTo>
                  <a:lnTo>
                    <a:pt x="234314" y="421640"/>
                  </a:lnTo>
                  <a:lnTo>
                    <a:pt x="215264" y="420370"/>
                  </a:lnTo>
                  <a:lnTo>
                    <a:pt x="179704" y="412750"/>
                  </a:lnTo>
                  <a:lnTo>
                    <a:pt x="162559" y="406400"/>
                  </a:lnTo>
                  <a:lnTo>
                    <a:pt x="146684" y="400050"/>
                  </a:lnTo>
                  <a:lnTo>
                    <a:pt x="131444" y="388620"/>
                  </a:lnTo>
                  <a:lnTo>
                    <a:pt x="116839" y="378460"/>
                  </a:lnTo>
                  <a:lnTo>
                    <a:pt x="81279" y="337820"/>
                  </a:lnTo>
                  <a:lnTo>
                    <a:pt x="58419" y="289560"/>
                  </a:lnTo>
                  <a:lnTo>
                    <a:pt x="50800" y="234950"/>
                  </a:lnTo>
                  <a:lnTo>
                    <a:pt x="51434" y="215900"/>
                  </a:lnTo>
                  <a:lnTo>
                    <a:pt x="65404" y="162560"/>
                  </a:lnTo>
                  <a:lnTo>
                    <a:pt x="83184" y="133350"/>
                  </a:lnTo>
                  <a:lnTo>
                    <a:pt x="93344" y="118110"/>
                  </a:lnTo>
                  <a:lnTo>
                    <a:pt x="133350" y="82550"/>
                  </a:lnTo>
                  <a:lnTo>
                    <a:pt x="181609" y="59690"/>
                  </a:lnTo>
                  <a:lnTo>
                    <a:pt x="236854" y="50800"/>
                  </a:lnTo>
                  <a:lnTo>
                    <a:pt x="314325" y="50800"/>
                  </a:lnTo>
                  <a:lnTo>
                    <a:pt x="295909" y="44450"/>
                  </a:lnTo>
                  <a:lnTo>
                    <a:pt x="276859" y="38100"/>
                  </a:lnTo>
                  <a:lnTo>
                    <a:pt x="256539" y="35560"/>
                  </a:lnTo>
                  <a:lnTo>
                    <a:pt x="236219" y="34290"/>
                  </a:lnTo>
                  <a:close/>
                </a:path>
                <a:path w="471170" h="471169">
                  <a:moveTo>
                    <a:pt x="314325" y="50800"/>
                  </a:moveTo>
                  <a:lnTo>
                    <a:pt x="236854" y="50800"/>
                  </a:lnTo>
                  <a:lnTo>
                    <a:pt x="255904" y="52070"/>
                  </a:lnTo>
                  <a:lnTo>
                    <a:pt x="292100" y="59690"/>
                  </a:lnTo>
                  <a:lnTo>
                    <a:pt x="354329" y="95250"/>
                  </a:lnTo>
                  <a:lnTo>
                    <a:pt x="389889" y="133350"/>
                  </a:lnTo>
                  <a:lnTo>
                    <a:pt x="412750" y="184150"/>
                  </a:lnTo>
                  <a:lnTo>
                    <a:pt x="420369" y="237490"/>
                  </a:lnTo>
                  <a:lnTo>
                    <a:pt x="419734" y="256540"/>
                  </a:lnTo>
                  <a:lnTo>
                    <a:pt x="405764" y="311150"/>
                  </a:lnTo>
                  <a:lnTo>
                    <a:pt x="377825" y="355600"/>
                  </a:lnTo>
                  <a:lnTo>
                    <a:pt x="337819" y="389890"/>
                  </a:lnTo>
                  <a:lnTo>
                    <a:pt x="322579" y="400050"/>
                  </a:lnTo>
                  <a:lnTo>
                    <a:pt x="306704" y="407670"/>
                  </a:lnTo>
                  <a:lnTo>
                    <a:pt x="271779" y="419100"/>
                  </a:lnTo>
                  <a:lnTo>
                    <a:pt x="234314" y="421640"/>
                  </a:lnTo>
                  <a:lnTo>
                    <a:pt x="316229" y="421640"/>
                  </a:lnTo>
                  <a:lnTo>
                    <a:pt x="363854" y="393700"/>
                  </a:lnTo>
                  <a:lnTo>
                    <a:pt x="391159" y="364490"/>
                  </a:lnTo>
                  <a:lnTo>
                    <a:pt x="412750" y="332740"/>
                  </a:lnTo>
                  <a:lnTo>
                    <a:pt x="433069" y="276860"/>
                  </a:lnTo>
                  <a:lnTo>
                    <a:pt x="437514" y="237490"/>
                  </a:lnTo>
                  <a:lnTo>
                    <a:pt x="437514" y="234950"/>
                  </a:lnTo>
                  <a:lnTo>
                    <a:pt x="433704" y="196850"/>
                  </a:lnTo>
                  <a:lnTo>
                    <a:pt x="421639" y="158750"/>
                  </a:lnTo>
                  <a:lnTo>
                    <a:pt x="403225" y="123190"/>
                  </a:lnTo>
                  <a:lnTo>
                    <a:pt x="364489" y="82550"/>
                  </a:lnTo>
                  <a:lnTo>
                    <a:pt x="332104" y="58420"/>
                  </a:lnTo>
                  <a:lnTo>
                    <a:pt x="314325" y="50800"/>
                  </a:lnTo>
                  <a:close/>
                </a:path>
              </a:pathLst>
            </a:custGeom>
            <a:solidFill>
              <a:srgbClr val="79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62474" y="1575434"/>
              <a:ext cx="8890" cy="4819650"/>
            </a:xfrm>
            <a:custGeom>
              <a:avLst/>
              <a:gdLst/>
              <a:ahLst/>
              <a:cxnLst/>
              <a:rect l="l" t="t" r="r" b="b"/>
              <a:pathLst>
                <a:path w="8889" h="4819650">
                  <a:moveTo>
                    <a:pt x="0" y="4819650"/>
                  </a:moveTo>
                  <a:lnTo>
                    <a:pt x="8889" y="0"/>
                  </a:lnTo>
                </a:path>
              </a:pathLst>
            </a:custGeom>
            <a:ln w="9525">
              <a:solidFill>
                <a:srgbClr val="616B85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999233" y="409702"/>
            <a:ext cx="513461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b="0" spc="-5" dirty="0">
                <a:solidFill>
                  <a:srgbClr val="799599"/>
                </a:solidFill>
                <a:latin typeface="Georgia"/>
                <a:cs typeface="Georgia"/>
              </a:rPr>
              <a:t>Образовательные</a:t>
            </a:r>
            <a:r>
              <a:rPr sz="3300" b="0" spc="-145" dirty="0">
                <a:solidFill>
                  <a:srgbClr val="799599"/>
                </a:solidFill>
                <a:latin typeface="Georgia"/>
                <a:cs typeface="Georgia"/>
              </a:rPr>
              <a:t> </a:t>
            </a:r>
            <a:r>
              <a:rPr sz="3300" b="0" spc="-5" dirty="0">
                <a:solidFill>
                  <a:srgbClr val="799599"/>
                </a:solidFill>
                <a:latin typeface="Georgia"/>
                <a:cs typeface="Georgia"/>
              </a:rPr>
              <a:t>области</a:t>
            </a:r>
            <a:endParaRPr sz="3300">
              <a:latin typeface="Georgia"/>
              <a:cs typeface="Georg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8968" y="1346961"/>
            <a:ext cx="21050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8290" indent="-276225">
              <a:lnSpc>
                <a:spcPct val="100000"/>
              </a:lnSpc>
              <a:spcBef>
                <a:spcPts val="95"/>
              </a:spcBef>
              <a:buClr>
                <a:srgbClr val="D16046"/>
              </a:buClr>
              <a:buSzPct val="84375"/>
              <a:buFont typeface="Segoe UI Symbol"/>
              <a:buChar char="⚫"/>
              <a:tabLst>
                <a:tab pos="288290" algn="l"/>
                <a:tab pos="288925" algn="l"/>
              </a:tabLst>
            </a:pPr>
            <a:r>
              <a:rPr sz="1600" b="1" spc="-5" dirty="0">
                <a:solidFill>
                  <a:srgbClr val="6D2D9F"/>
                </a:solidFill>
                <a:latin typeface="Georgia"/>
                <a:cs typeface="Georgia"/>
              </a:rPr>
              <a:t>Познавательное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59607" y="1346961"/>
            <a:ext cx="103314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solidFill>
                  <a:srgbClr val="6D2D9F"/>
                </a:solidFill>
                <a:latin typeface="Georgia"/>
                <a:cs typeface="Georgia"/>
              </a:rPr>
              <a:t>р</a:t>
            </a:r>
            <a:r>
              <a:rPr sz="1600" b="1" spc="-5" dirty="0">
                <a:solidFill>
                  <a:srgbClr val="6D2D9F"/>
                </a:solidFill>
                <a:latin typeface="Georgia"/>
                <a:cs typeface="Georgia"/>
              </a:rPr>
              <a:t>а</a:t>
            </a:r>
            <a:r>
              <a:rPr sz="1600" b="1" spc="5" dirty="0">
                <a:solidFill>
                  <a:srgbClr val="6D2D9F"/>
                </a:solidFill>
                <a:latin typeface="Georgia"/>
                <a:cs typeface="Georgia"/>
              </a:rPr>
              <a:t>з</a:t>
            </a:r>
            <a:r>
              <a:rPr sz="1600" b="1" spc="-10" dirty="0">
                <a:solidFill>
                  <a:srgbClr val="6D2D9F"/>
                </a:solidFill>
                <a:latin typeface="Georgia"/>
                <a:cs typeface="Georgia"/>
              </a:rPr>
              <a:t>в</a:t>
            </a:r>
            <a:r>
              <a:rPr sz="1600" b="1" spc="-15" dirty="0">
                <a:solidFill>
                  <a:srgbClr val="6D2D9F"/>
                </a:solidFill>
                <a:latin typeface="Georgia"/>
                <a:cs typeface="Georgia"/>
              </a:rPr>
              <a:t>и</a:t>
            </a:r>
            <a:r>
              <a:rPr sz="1600" b="1" spc="5" dirty="0">
                <a:solidFill>
                  <a:srgbClr val="6D2D9F"/>
                </a:solidFill>
                <a:latin typeface="Georgia"/>
                <a:cs typeface="Georgia"/>
              </a:rPr>
              <a:t>т</a:t>
            </a:r>
            <a:r>
              <a:rPr sz="1600" b="1" spc="-10" dirty="0">
                <a:solidFill>
                  <a:srgbClr val="6D2D9F"/>
                </a:solidFill>
                <a:latin typeface="Georgia"/>
                <a:cs typeface="Georgia"/>
              </a:rPr>
              <a:t>ие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54812" y="1542034"/>
            <a:ext cx="26308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55775" algn="l"/>
              </a:tabLst>
            </a:pPr>
            <a:r>
              <a:rPr sz="1600" b="1" spc="-5" dirty="0">
                <a:solidFill>
                  <a:srgbClr val="6D2D9F"/>
                </a:solidFill>
                <a:latin typeface="Georgia"/>
                <a:cs typeface="Georgia"/>
              </a:rPr>
              <a:t>предполагает	</a:t>
            </a:r>
            <a:r>
              <a:rPr sz="1600" spc="-10" dirty="0">
                <a:latin typeface="Georgia"/>
                <a:cs typeface="Georgia"/>
              </a:rPr>
              <a:t>развитие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09898" y="1542034"/>
            <a:ext cx="98869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Georgia"/>
                <a:cs typeface="Georgia"/>
              </a:rPr>
              <a:t>интересов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54812" y="1738629"/>
            <a:ext cx="30505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59205" algn="l"/>
              </a:tabLst>
            </a:pPr>
            <a:r>
              <a:rPr sz="1600" spc="-10" dirty="0">
                <a:latin typeface="Georgia"/>
                <a:cs typeface="Georgia"/>
              </a:rPr>
              <a:t>детей,	</a:t>
            </a:r>
            <a:r>
              <a:rPr sz="1600" spc="-5" dirty="0">
                <a:latin typeface="Georgia"/>
                <a:cs typeface="Georgia"/>
              </a:rPr>
              <a:t>любознательности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40478" y="1738629"/>
            <a:ext cx="1498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Georgia"/>
                <a:cs typeface="Georgia"/>
              </a:rPr>
              <a:t>и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4812" y="1935606"/>
            <a:ext cx="15576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Georgia"/>
                <a:cs typeface="Georgia"/>
              </a:rPr>
              <a:t>познавательной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349878" y="1935606"/>
            <a:ext cx="11417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Georgia"/>
                <a:cs typeface="Georgia"/>
              </a:rPr>
              <a:t>мотивации;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4812" y="2130679"/>
            <a:ext cx="14528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Georgia"/>
                <a:cs typeface="Georgia"/>
              </a:rPr>
              <a:t>формирование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907919" y="2130679"/>
            <a:ext cx="15792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Georgia"/>
                <a:cs typeface="Georgia"/>
              </a:rPr>
              <a:t>познавательных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54812" y="2327274"/>
            <a:ext cx="9563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Georgia"/>
                <a:cs typeface="Georgia"/>
              </a:rPr>
              <a:t>действий,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62657" y="2327274"/>
            <a:ext cx="12172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Georgia"/>
                <a:cs typeface="Georgia"/>
              </a:rPr>
              <a:t>становление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31234" y="2327274"/>
            <a:ext cx="9709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Georgia"/>
                <a:cs typeface="Georgia"/>
              </a:rPr>
              <a:t>сознания;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54812" y="2523870"/>
            <a:ext cx="26073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36955" algn="l"/>
                <a:tab pos="2469515" algn="l"/>
              </a:tabLst>
            </a:pPr>
            <a:r>
              <a:rPr sz="1600" spc="-10" dirty="0">
                <a:latin typeface="Georgia"/>
                <a:cs typeface="Georgia"/>
              </a:rPr>
              <a:t>разви</a:t>
            </a:r>
            <a:r>
              <a:rPr sz="1600" spc="5" dirty="0">
                <a:latin typeface="Georgia"/>
                <a:cs typeface="Georgia"/>
              </a:rPr>
              <a:t>т</a:t>
            </a:r>
            <a:r>
              <a:rPr sz="1600" spc="-10" dirty="0">
                <a:latin typeface="Georgia"/>
                <a:cs typeface="Georgia"/>
              </a:rPr>
              <a:t>и</a:t>
            </a:r>
            <a:r>
              <a:rPr sz="1600" spc="-5" dirty="0">
                <a:latin typeface="Georgia"/>
                <a:cs typeface="Georgia"/>
              </a:rPr>
              <a:t>е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10" dirty="0">
                <a:latin typeface="Georgia"/>
                <a:cs typeface="Georgia"/>
              </a:rPr>
              <a:t>в</a:t>
            </a:r>
            <a:r>
              <a:rPr sz="1600" spc="-5" dirty="0">
                <a:latin typeface="Georgia"/>
                <a:cs typeface="Georgia"/>
              </a:rPr>
              <a:t>о</a:t>
            </a:r>
            <a:r>
              <a:rPr sz="1600" spc="-10" dirty="0">
                <a:latin typeface="Georgia"/>
                <a:cs typeface="Georgia"/>
              </a:rPr>
              <a:t>об</a:t>
            </a:r>
            <a:r>
              <a:rPr sz="1600" spc="-5" dirty="0">
                <a:latin typeface="Georgia"/>
                <a:cs typeface="Georgia"/>
              </a:rPr>
              <a:t>раже</a:t>
            </a:r>
            <a:r>
              <a:rPr sz="1600" spc="5" dirty="0">
                <a:latin typeface="Georgia"/>
                <a:cs typeface="Georgia"/>
              </a:rPr>
              <a:t>н</a:t>
            </a:r>
            <a:r>
              <a:rPr sz="1600" spc="-10" dirty="0">
                <a:latin typeface="Georgia"/>
                <a:cs typeface="Georgia"/>
              </a:rPr>
              <a:t>и</a:t>
            </a:r>
            <a:r>
              <a:rPr sz="1600" spc="-5" dirty="0">
                <a:latin typeface="Georgia"/>
                <a:cs typeface="Georgia"/>
              </a:rPr>
              <a:t>я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5" dirty="0">
                <a:latin typeface="Georgia"/>
                <a:cs typeface="Georgia"/>
              </a:rPr>
              <a:t>и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397122" y="2523870"/>
            <a:ext cx="11049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Georgia"/>
                <a:cs typeface="Georgia"/>
              </a:rPr>
              <a:t>творческой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54812" y="2720467"/>
            <a:ext cx="38461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Georgia"/>
                <a:cs typeface="Georgia"/>
              </a:rPr>
              <a:t>активности;</a:t>
            </a:r>
            <a:r>
              <a:rPr sz="1600" spc="32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формирование</a:t>
            </a:r>
            <a:r>
              <a:rPr sz="1600" spc="31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первичных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54812" y="2915538"/>
            <a:ext cx="384682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76070" algn="l"/>
                <a:tab pos="1815464" algn="l"/>
                <a:tab pos="2397760" algn="l"/>
                <a:tab pos="3173730" algn="l"/>
              </a:tabLst>
            </a:pPr>
            <a:r>
              <a:rPr sz="1600" spc="-5" dirty="0">
                <a:latin typeface="Georgia"/>
                <a:cs typeface="Georgia"/>
              </a:rPr>
              <a:t>предста</a:t>
            </a:r>
            <a:r>
              <a:rPr sz="1600" spc="10" dirty="0">
                <a:latin typeface="Georgia"/>
                <a:cs typeface="Georgia"/>
              </a:rPr>
              <a:t>в</a:t>
            </a:r>
            <a:r>
              <a:rPr sz="1600" spc="-10" dirty="0">
                <a:latin typeface="Georgia"/>
                <a:cs typeface="Georgia"/>
              </a:rPr>
              <a:t>л</a:t>
            </a:r>
            <a:r>
              <a:rPr sz="1600" spc="-15" dirty="0">
                <a:latin typeface="Georgia"/>
                <a:cs typeface="Georgia"/>
              </a:rPr>
              <a:t>е</a:t>
            </a:r>
            <a:r>
              <a:rPr sz="1600" spc="5" dirty="0">
                <a:latin typeface="Georgia"/>
                <a:cs typeface="Georgia"/>
              </a:rPr>
              <a:t>н</a:t>
            </a:r>
            <a:r>
              <a:rPr sz="1600" spc="-10" dirty="0">
                <a:latin typeface="Georgia"/>
                <a:cs typeface="Georgia"/>
              </a:rPr>
              <a:t>и</a:t>
            </a:r>
            <a:r>
              <a:rPr sz="1600" spc="-5" dirty="0">
                <a:latin typeface="Georgia"/>
                <a:cs typeface="Georgia"/>
              </a:rPr>
              <a:t>й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5" dirty="0">
                <a:latin typeface="Georgia"/>
                <a:cs typeface="Georgia"/>
              </a:rPr>
              <a:t>о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10" dirty="0">
                <a:latin typeface="Georgia"/>
                <a:cs typeface="Georgia"/>
              </a:rPr>
              <a:t>с</a:t>
            </a:r>
            <a:r>
              <a:rPr sz="1600" spc="-15" dirty="0">
                <a:latin typeface="Georgia"/>
                <a:cs typeface="Georgia"/>
              </a:rPr>
              <a:t>е</a:t>
            </a:r>
            <a:r>
              <a:rPr sz="1600" spc="-5" dirty="0">
                <a:latin typeface="Georgia"/>
                <a:cs typeface="Georgia"/>
              </a:rPr>
              <a:t>бе,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15" dirty="0">
                <a:latin typeface="Georgia"/>
                <a:cs typeface="Georgia"/>
              </a:rPr>
              <a:t>д</a:t>
            </a:r>
            <a:r>
              <a:rPr sz="1600" spc="5" dirty="0">
                <a:latin typeface="Georgia"/>
                <a:cs typeface="Georgia"/>
              </a:rPr>
              <a:t>р</a:t>
            </a:r>
            <a:r>
              <a:rPr sz="1600" spc="-15" dirty="0">
                <a:latin typeface="Georgia"/>
                <a:cs typeface="Georgia"/>
              </a:rPr>
              <a:t>у</a:t>
            </a:r>
            <a:r>
              <a:rPr sz="1600" spc="-5" dirty="0">
                <a:latin typeface="Georgia"/>
                <a:cs typeface="Georgia"/>
              </a:rPr>
              <a:t>г</a:t>
            </a:r>
            <a:r>
              <a:rPr sz="1600" dirty="0">
                <a:latin typeface="Georgia"/>
                <a:cs typeface="Georgia"/>
              </a:rPr>
              <a:t>и</a:t>
            </a:r>
            <a:r>
              <a:rPr sz="1600" spc="-5" dirty="0">
                <a:latin typeface="Georgia"/>
                <a:cs typeface="Georgia"/>
              </a:rPr>
              <a:t>х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10" dirty="0">
                <a:latin typeface="Georgia"/>
                <a:cs typeface="Georgia"/>
              </a:rPr>
              <a:t>л</a:t>
            </a:r>
            <a:r>
              <a:rPr sz="1600" dirty="0">
                <a:latin typeface="Georgia"/>
                <a:cs typeface="Georgia"/>
              </a:rPr>
              <a:t>ю</a:t>
            </a:r>
            <a:r>
              <a:rPr sz="1600" spc="-15" dirty="0">
                <a:latin typeface="Georgia"/>
                <a:cs typeface="Georgia"/>
              </a:rPr>
              <a:t>д</a:t>
            </a:r>
            <a:r>
              <a:rPr sz="1600" spc="-5" dirty="0">
                <a:latin typeface="Georgia"/>
                <a:cs typeface="Georgia"/>
              </a:rPr>
              <a:t>ях,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54812" y="3112388"/>
            <a:ext cx="384682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89355" algn="l"/>
                <a:tab pos="2852420" algn="l"/>
                <a:tab pos="3723640" algn="l"/>
              </a:tabLst>
            </a:pPr>
            <a:r>
              <a:rPr sz="1600" spc="-10" dirty="0">
                <a:latin typeface="Georgia"/>
                <a:cs typeface="Georgia"/>
              </a:rPr>
              <a:t>об</a:t>
            </a:r>
            <a:r>
              <a:rPr sz="1600" spc="-5" dirty="0">
                <a:latin typeface="Georgia"/>
                <a:cs typeface="Georgia"/>
              </a:rPr>
              <a:t>ъ</a:t>
            </a:r>
            <a:r>
              <a:rPr sz="1600" spc="-10" dirty="0">
                <a:latin typeface="Georgia"/>
                <a:cs typeface="Georgia"/>
              </a:rPr>
              <a:t>е</a:t>
            </a:r>
            <a:r>
              <a:rPr sz="1600" spc="-15" dirty="0">
                <a:latin typeface="Georgia"/>
                <a:cs typeface="Georgia"/>
              </a:rPr>
              <a:t>к</a:t>
            </a:r>
            <a:r>
              <a:rPr sz="1600" spc="-5" dirty="0">
                <a:latin typeface="Georgia"/>
                <a:cs typeface="Georgia"/>
              </a:rPr>
              <a:t>тах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10" dirty="0">
                <a:latin typeface="Georgia"/>
                <a:cs typeface="Georgia"/>
              </a:rPr>
              <a:t>ок</a:t>
            </a:r>
            <a:r>
              <a:rPr sz="1600" spc="5" dirty="0">
                <a:latin typeface="Georgia"/>
                <a:cs typeface="Georgia"/>
              </a:rPr>
              <a:t>р</a:t>
            </a:r>
            <a:r>
              <a:rPr sz="1600" spc="-15" dirty="0">
                <a:latin typeface="Georgia"/>
                <a:cs typeface="Georgia"/>
              </a:rPr>
              <a:t>у</a:t>
            </a:r>
            <a:r>
              <a:rPr sz="1600" spc="-10" dirty="0">
                <a:latin typeface="Georgia"/>
                <a:cs typeface="Georgia"/>
              </a:rPr>
              <a:t>жаю</a:t>
            </a:r>
            <a:r>
              <a:rPr sz="1600" spc="5" dirty="0">
                <a:latin typeface="Georgia"/>
                <a:cs typeface="Georgia"/>
              </a:rPr>
              <a:t>щ</a:t>
            </a:r>
            <a:r>
              <a:rPr sz="1600" spc="-10" dirty="0">
                <a:latin typeface="Georgia"/>
                <a:cs typeface="Georgia"/>
              </a:rPr>
              <a:t>ег</a:t>
            </a:r>
            <a:r>
              <a:rPr sz="1600" spc="-5" dirty="0">
                <a:latin typeface="Georgia"/>
                <a:cs typeface="Georgia"/>
              </a:rPr>
              <a:t>о</a:t>
            </a:r>
            <a:r>
              <a:rPr sz="1600" dirty="0">
                <a:latin typeface="Georgia"/>
                <a:cs typeface="Georgia"/>
              </a:rPr>
              <a:t>	м</a:t>
            </a:r>
            <a:r>
              <a:rPr sz="1600" spc="-10" dirty="0">
                <a:latin typeface="Georgia"/>
                <a:cs typeface="Georgia"/>
              </a:rPr>
              <a:t>ира</a:t>
            </a:r>
            <a:r>
              <a:rPr sz="1600" spc="-5" dirty="0">
                <a:latin typeface="Georgia"/>
                <a:cs typeface="Georgia"/>
              </a:rPr>
              <a:t>,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5" dirty="0">
                <a:latin typeface="Georgia"/>
                <a:cs typeface="Georgia"/>
              </a:rPr>
              <a:t>о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54812" y="3308985"/>
            <a:ext cx="38481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87450" algn="l"/>
                <a:tab pos="1557655" algn="l"/>
                <a:tab pos="2976880" algn="l"/>
              </a:tabLst>
            </a:pPr>
            <a:r>
              <a:rPr sz="1600" spc="-10" dirty="0">
                <a:latin typeface="Georgia"/>
                <a:cs typeface="Georgia"/>
              </a:rPr>
              <a:t>свойствах	</a:t>
            </a:r>
            <a:r>
              <a:rPr sz="1600" spc="-5" dirty="0">
                <a:latin typeface="Georgia"/>
                <a:cs typeface="Georgia"/>
              </a:rPr>
              <a:t>и	отношениях	объектов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54812" y="3505580"/>
            <a:ext cx="38474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70355" algn="l"/>
                <a:tab pos="2282190" algn="l"/>
                <a:tab pos="3260725" algn="l"/>
              </a:tabLst>
            </a:pPr>
            <a:r>
              <a:rPr sz="1600" spc="-10" dirty="0">
                <a:latin typeface="Georgia"/>
                <a:cs typeface="Georgia"/>
              </a:rPr>
              <a:t>окруж</a:t>
            </a:r>
            <a:r>
              <a:rPr sz="1600" dirty="0">
                <a:latin typeface="Georgia"/>
                <a:cs typeface="Georgia"/>
              </a:rPr>
              <a:t>а</a:t>
            </a:r>
            <a:r>
              <a:rPr sz="1600" spc="-5" dirty="0">
                <a:latin typeface="Georgia"/>
                <a:cs typeface="Georgia"/>
              </a:rPr>
              <a:t>ющего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10" dirty="0">
                <a:latin typeface="Georgia"/>
                <a:cs typeface="Georgia"/>
              </a:rPr>
              <a:t>м</a:t>
            </a:r>
            <a:r>
              <a:rPr sz="1600" spc="-15" dirty="0">
                <a:latin typeface="Georgia"/>
                <a:cs typeface="Georgia"/>
              </a:rPr>
              <a:t>и</a:t>
            </a:r>
            <a:r>
              <a:rPr sz="1600" spc="-10" dirty="0">
                <a:latin typeface="Georgia"/>
                <a:cs typeface="Georgia"/>
              </a:rPr>
              <a:t>р</a:t>
            </a:r>
            <a:r>
              <a:rPr sz="1600" spc="-5" dirty="0">
                <a:latin typeface="Georgia"/>
                <a:cs typeface="Georgia"/>
              </a:rPr>
              <a:t>а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5" dirty="0">
                <a:latin typeface="Georgia"/>
                <a:cs typeface="Georgia"/>
              </a:rPr>
              <a:t>(фо</a:t>
            </a:r>
            <a:r>
              <a:rPr sz="1600" spc="5" dirty="0">
                <a:latin typeface="Georgia"/>
                <a:cs typeface="Georgia"/>
              </a:rPr>
              <a:t>р</a:t>
            </a:r>
            <a:r>
              <a:rPr sz="1600" spc="-10" dirty="0">
                <a:latin typeface="Georgia"/>
                <a:cs typeface="Georgia"/>
              </a:rPr>
              <a:t>ме</a:t>
            </a:r>
            <a:r>
              <a:rPr sz="1600" spc="-5" dirty="0">
                <a:latin typeface="Georgia"/>
                <a:cs typeface="Georgia"/>
              </a:rPr>
              <a:t>,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5" dirty="0">
                <a:latin typeface="Georgia"/>
                <a:cs typeface="Georgia"/>
              </a:rPr>
              <a:t>цвете,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54812" y="3702177"/>
            <a:ext cx="3849370" cy="464184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64"/>
              </a:spcBef>
              <a:tabLst>
                <a:tab pos="832485" algn="l"/>
                <a:tab pos="2163445" algn="l"/>
                <a:tab pos="2975610" algn="l"/>
                <a:tab pos="3711575" algn="l"/>
              </a:tabLst>
            </a:pPr>
            <a:r>
              <a:rPr sz="1600" spc="-10" dirty="0">
                <a:latin typeface="Georgia"/>
                <a:cs typeface="Georgia"/>
              </a:rPr>
              <a:t>размере,</a:t>
            </a:r>
            <a:r>
              <a:rPr sz="1600" spc="19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материале,</a:t>
            </a:r>
            <a:r>
              <a:rPr sz="1600" spc="18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звучании,</a:t>
            </a:r>
            <a:r>
              <a:rPr sz="1600" spc="175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ритме, </a:t>
            </a:r>
            <a:r>
              <a:rPr sz="1600" spc="-37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темпе,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10" dirty="0">
                <a:latin typeface="Georgia"/>
                <a:cs typeface="Georgia"/>
              </a:rPr>
              <a:t>ко</a:t>
            </a:r>
            <a:r>
              <a:rPr sz="1600" dirty="0">
                <a:latin typeface="Georgia"/>
                <a:cs typeface="Georgia"/>
              </a:rPr>
              <a:t>л</a:t>
            </a:r>
            <a:r>
              <a:rPr sz="1600" spc="-10" dirty="0">
                <a:latin typeface="Georgia"/>
                <a:cs typeface="Georgia"/>
              </a:rPr>
              <a:t>и</a:t>
            </a:r>
            <a:r>
              <a:rPr sz="1600" spc="-5" dirty="0">
                <a:latin typeface="Georgia"/>
                <a:cs typeface="Georgia"/>
              </a:rPr>
              <a:t>ч</a:t>
            </a:r>
            <a:r>
              <a:rPr sz="1600" dirty="0">
                <a:latin typeface="Georgia"/>
                <a:cs typeface="Georgia"/>
              </a:rPr>
              <a:t>е</a:t>
            </a:r>
            <a:r>
              <a:rPr sz="1600" spc="-10" dirty="0">
                <a:latin typeface="Georgia"/>
                <a:cs typeface="Georgia"/>
              </a:rPr>
              <a:t>стве</a:t>
            </a:r>
            <a:r>
              <a:rPr sz="1600" spc="-5" dirty="0">
                <a:latin typeface="Georgia"/>
                <a:cs typeface="Georgia"/>
              </a:rPr>
              <a:t>,</a:t>
            </a:r>
            <a:r>
              <a:rPr sz="1600" dirty="0">
                <a:latin typeface="Georgia"/>
                <a:cs typeface="Georgia"/>
              </a:rPr>
              <a:t>	ч</a:t>
            </a:r>
            <a:r>
              <a:rPr sz="1600" spc="-10" dirty="0">
                <a:latin typeface="Georgia"/>
                <a:cs typeface="Georgia"/>
              </a:rPr>
              <a:t>исле</a:t>
            </a:r>
            <a:r>
              <a:rPr sz="1600" spc="-5" dirty="0">
                <a:latin typeface="Georgia"/>
                <a:cs typeface="Georgia"/>
              </a:rPr>
              <a:t>,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10" dirty="0">
                <a:latin typeface="Georgia"/>
                <a:cs typeface="Georgia"/>
              </a:rPr>
              <a:t>ча</a:t>
            </a:r>
            <a:r>
              <a:rPr sz="1600" spc="-15" dirty="0">
                <a:latin typeface="Georgia"/>
                <a:cs typeface="Georgia"/>
              </a:rPr>
              <a:t>с</a:t>
            </a:r>
            <a:r>
              <a:rPr sz="1600" spc="-5" dirty="0">
                <a:latin typeface="Georgia"/>
                <a:cs typeface="Georgia"/>
              </a:rPr>
              <a:t>ти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5" dirty="0">
                <a:latin typeface="Georgia"/>
                <a:cs typeface="Georgia"/>
              </a:rPr>
              <a:t>и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54812" y="4093845"/>
            <a:ext cx="384682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65200" algn="l"/>
                <a:tab pos="2540000" algn="l"/>
                <a:tab pos="2969260" algn="l"/>
              </a:tabLst>
            </a:pPr>
            <a:r>
              <a:rPr sz="1600" spc="-5" dirty="0">
                <a:latin typeface="Georgia"/>
                <a:cs typeface="Georgia"/>
              </a:rPr>
              <a:t>целом,	пространстве	и	</a:t>
            </a:r>
            <a:r>
              <a:rPr sz="1600" spc="-10" dirty="0">
                <a:latin typeface="Georgia"/>
                <a:cs typeface="Georgia"/>
              </a:rPr>
              <a:t>времени,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54812" y="4290440"/>
            <a:ext cx="38474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51585" algn="l"/>
                <a:tab pos="1641475" algn="l"/>
                <a:tab pos="2512060" algn="l"/>
                <a:tab pos="3710304" algn="l"/>
              </a:tabLst>
            </a:pPr>
            <a:r>
              <a:rPr sz="1600" spc="-15" dirty="0">
                <a:latin typeface="Georgia"/>
                <a:cs typeface="Georgia"/>
              </a:rPr>
              <a:t>д</a:t>
            </a:r>
            <a:r>
              <a:rPr sz="1600" spc="-10" dirty="0">
                <a:latin typeface="Georgia"/>
                <a:cs typeface="Georgia"/>
              </a:rPr>
              <a:t>ви</a:t>
            </a:r>
            <a:r>
              <a:rPr sz="1600" spc="5" dirty="0">
                <a:latin typeface="Georgia"/>
                <a:cs typeface="Georgia"/>
              </a:rPr>
              <a:t>ж</a:t>
            </a:r>
            <a:r>
              <a:rPr sz="1600" spc="-10" dirty="0">
                <a:latin typeface="Georgia"/>
                <a:cs typeface="Georgia"/>
              </a:rPr>
              <a:t>е</a:t>
            </a:r>
            <a:r>
              <a:rPr sz="1600" dirty="0">
                <a:latin typeface="Georgia"/>
                <a:cs typeface="Georgia"/>
              </a:rPr>
              <a:t>н</a:t>
            </a:r>
            <a:r>
              <a:rPr sz="1600" spc="-10" dirty="0">
                <a:latin typeface="Georgia"/>
                <a:cs typeface="Georgia"/>
              </a:rPr>
              <a:t>и</a:t>
            </a:r>
            <a:r>
              <a:rPr sz="1600" spc="-5" dirty="0">
                <a:latin typeface="Georgia"/>
                <a:cs typeface="Georgia"/>
              </a:rPr>
              <a:t>и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5" dirty="0">
                <a:latin typeface="Georgia"/>
                <a:cs typeface="Georgia"/>
              </a:rPr>
              <a:t>и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5" dirty="0">
                <a:latin typeface="Georgia"/>
                <a:cs typeface="Georgia"/>
              </a:rPr>
              <a:t>покое,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5" dirty="0">
                <a:latin typeface="Georgia"/>
                <a:cs typeface="Georgia"/>
              </a:rPr>
              <a:t>п</a:t>
            </a:r>
            <a:r>
              <a:rPr sz="1600" spc="5" dirty="0">
                <a:latin typeface="Georgia"/>
                <a:cs typeface="Georgia"/>
              </a:rPr>
              <a:t>р</a:t>
            </a:r>
            <a:r>
              <a:rPr sz="1600" dirty="0">
                <a:latin typeface="Georgia"/>
                <a:cs typeface="Georgia"/>
              </a:rPr>
              <a:t>и</a:t>
            </a:r>
            <a:r>
              <a:rPr sz="1600" spc="-10" dirty="0">
                <a:latin typeface="Georgia"/>
                <a:cs typeface="Georgia"/>
              </a:rPr>
              <a:t>ч</a:t>
            </a:r>
            <a:r>
              <a:rPr sz="1600" spc="-15" dirty="0">
                <a:latin typeface="Georgia"/>
                <a:cs typeface="Georgia"/>
              </a:rPr>
              <a:t>и</a:t>
            </a:r>
            <a:r>
              <a:rPr sz="1600" spc="-5" dirty="0">
                <a:latin typeface="Georgia"/>
                <a:cs typeface="Georgia"/>
              </a:rPr>
              <a:t>н</a:t>
            </a:r>
            <a:r>
              <a:rPr sz="1600" dirty="0">
                <a:latin typeface="Georgia"/>
                <a:cs typeface="Georgia"/>
              </a:rPr>
              <a:t>а</a:t>
            </a:r>
            <a:r>
              <a:rPr sz="1600" spc="-5" dirty="0">
                <a:latin typeface="Georgia"/>
                <a:cs typeface="Georgia"/>
              </a:rPr>
              <a:t>х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5" dirty="0">
                <a:latin typeface="Georgia"/>
                <a:cs typeface="Georgia"/>
              </a:rPr>
              <a:t>и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54812" y="4487417"/>
            <a:ext cx="38493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Georgia"/>
                <a:cs typeface="Georgia"/>
              </a:rPr>
              <a:t>следствиях</a:t>
            </a:r>
            <a:r>
              <a:rPr sz="1600" spc="54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и</a:t>
            </a:r>
            <a:r>
              <a:rPr sz="1600" spc="53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др.),</a:t>
            </a:r>
            <a:r>
              <a:rPr sz="1600" spc="55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о</a:t>
            </a:r>
            <a:r>
              <a:rPr sz="1600" spc="545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малой</a:t>
            </a:r>
            <a:r>
              <a:rPr sz="1600" spc="54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родине</a:t>
            </a:r>
            <a:r>
              <a:rPr sz="1600" spc="54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и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54812" y="4682490"/>
            <a:ext cx="3848100" cy="144716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 algn="just">
              <a:lnSpc>
                <a:spcPct val="80500"/>
              </a:lnSpc>
              <a:spcBef>
                <a:spcPts val="470"/>
              </a:spcBef>
              <a:tabLst>
                <a:tab pos="1646555" algn="l"/>
                <a:tab pos="3713479" algn="l"/>
              </a:tabLst>
            </a:pPr>
            <a:r>
              <a:rPr sz="1600" spc="-10" dirty="0">
                <a:latin typeface="Georgia"/>
                <a:cs typeface="Georgia"/>
              </a:rPr>
              <a:t>О</a:t>
            </a:r>
            <a:r>
              <a:rPr sz="1600" spc="-5" dirty="0">
                <a:latin typeface="Georgia"/>
                <a:cs typeface="Georgia"/>
              </a:rPr>
              <a:t>т</a:t>
            </a:r>
            <a:r>
              <a:rPr sz="1600" spc="-10" dirty="0">
                <a:latin typeface="Georgia"/>
                <a:cs typeface="Georgia"/>
              </a:rPr>
              <a:t>еч</a:t>
            </a:r>
            <a:r>
              <a:rPr sz="1600" spc="-5" dirty="0">
                <a:latin typeface="Georgia"/>
                <a:cs typeface="Georgia"/>
              </a:rPr>
              <a:t>е</a:t>
            </a:r>
            <a:r>
              <a:rPr sz="1600" spc="-10" dirty="0">
                <a:latin typeface="Georgia"/>
                <a:cs typeface="Georgia"/>
              </a:rPr>
              <a:t>стве</a:t>
            </a:r>
            <a:r>
              <a:rPr sz="1600" spc="-5" dirty="0">
                <a:latin typeface="Georgia"/>
                <a:cs typeface="Georgia"/>
              </a:rPr>
              <a:t>,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5" dirty="0">
                <a:latin typeface="Georgia"/>
                <a:cs typeface="Georgia"/>
              </a:rPr>
              <a:t>предста</a:t>
            </a:r>
            <a:r>
              <a:rPr sz="1600" spc="10" dirty="0">
                <a:latin typeface="Georgia"/>
                <a:cs typeface="Georgia"/>
              </a:rPr>
              <a:t>в</a:t>
            </a:r>
            <a:r>
              <a:rPr sz="1600" spc="-10" dirty="0">
                <a:latin typeface="Georgia"/>
                <a:cs typeface="Georgia"/>
              </a:rPr>
              <a:t>л</a:t>
            </a:r>
            <a:r>
              <a:rPr sz="1600" spc="-15" dirty="0">
                <a:latin typeface="Georgia"/>
                <a:cs typeface="Georgia"/>
              </a:rPr>
              <a:t>е</a:t>
            </a:r>
            <a:r>
              <a:rPr sz="1600" spc="5" dirty="0">
                <a:latin typeface="Georgia"/>
                <a:cs typeface="Georgia"/>
              </a:rPr>
              <a:t>н</a:t>
            </a:r>
            <a:r>
              <a:rPr sz="1600" spc="-10" dirty="0">
                <a:latin typeface="Georgia"/>
                <a:cs typeface="Georgia"/>
              </a:rPr>
              <a:t>и</a:t>
            </a:r>
            <a:r>
              <a:rPr sz="1600" spc="-5" dirty="0">
                <a:latin typeface="Georgia"/>
                <a:cs typeface="Georgia"/>
              </a:rPr>
              <a:t>й</a:t>
            </a:r>
            <a:r>
              <a:rPr sz="1600" dirty="0">
                <a:latin typeface="Georgia"/>
                <a:cs typeface="Georgia"/>
              </a:rPr>
              <a:t>	</a:t>
            </a:r>
            <a:r>
              <a:rPr sz="1600" spc="-5" dirty="0">
                <a:latin typeface="Georgia"/>
                <a:cs typeface="Georgia"/>
              </a:rPr>
              <a:t>о  социокультурных</a:t>
            </a:r>
            <a:r>
              <a:rPr sz="160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ценностях</a:t>
            </a:r>
            <a:r>
              <a:rPr sz="160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нашего </a:t>
            </a:r>
            <a:r>
              <a:rPr sz="160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народа, об отечественных традициях и </a:t>
            </a:r>
            <a:r>
              <a:rPr sz="160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праздниках,</a:t>
            </a:r>
            <a:r>
              <a:rPr sz="160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о</a:t>
            </a:r>
            <a:r>
              <a:rPr sz="160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планете</a:t>
            </a:r>
            <a:r>
              <a:rPr sz="1600" spc="38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Земля</a:t>
            </a:r>
            <a:r>
              <a:rPr sz="1600" spc="38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как </a:t>
            </a:r>
            <a:r>
              <a:rPr sz="1600" spc="-375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общем </a:t>
            </a:r>
            <a:r>
              <a:rPr sz="1600" spc="-5" dirty="0">
                <a:latin typeface="Georgia"/>
                <a:cs typeface="Georgia"/>
              </a:rPr>
              <a:t>доме людей, об особенностях </a:t>
            </a:r>
            <a:r>
              <a:rPr sz="1600" dirty="0">
                <a:latin typeface="Georgia"/>
                <a:cs typeface="Georgia"/>
              </a:rPr>
              <a:t>ее </a:t>
            </a:r>
            <a:r>
              <a:rPr sz="1600" spc="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природы,</a:t>
            </a:r>
            <a:r>
              <a:rPr sz="160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многообразии</a:t>
            </a:r>
            <a:r>
              <a:rPr sz="160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стран</a:t>
            </a:r>
            <a:r>
              <a:rPr sz="160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и </a:t>
            </a:r>
            <a:r>
              <a:rPr sz="1600" spc="-37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народов</a:t>
            </a:r>
            <a:r>
              <a:rPr sz="1600" spc="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мира.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881753" y="1346961"/>
            <a:ext cx="3851275" cy="340487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288290" marR="349885" indent="-276225">
              <a:lnSpc>
                <a:spcPct val="80500"/>
              </a:lnSpc>
              <a:spcBef>
                <a:spcPts val="470"/>
              </a:spcBef>
              <a:buClr>
                <a:srgbClr val="D16046"/>
              </a:buClr>
              <a:buSzPct val="84375"/>
              <a:buFont typeface="Segoe UI Symbol"/>
              <a:buChar char="⚫"/>
              <a:tabLst>
                <a:tab pos="288290" algn="l"/>
                <a:tab pos="288925" algn="l"/>
              </a:tabLst>
            </a:pPr>
            <a:r>
              <a:rPr sz="1600" b="1" spc="-10" dirty="0">
                <a:solidFill>
                  <a:srgbClr val="6D2D9F"/>
                </a:solidFill>
                <a:latin typeface="Georgia"/>
                <a:cs typeface="Georgia"/>
              </a:rPr>
              <a:t>Речевое</a:t>
            </a:r>
            <a:r>
              <a:rPr sz="1600" b="1" dirty="0">
                <a:solidFill>
                  <a:srgbClr val="6D2D9F"/>
                </a:solidFill>
                <a:latin typeface="Georgia"/>
                <a:cs typeface="Georgia"/>
              </a:rPr>
              <a:t> </a:t>
            </a:r>
            <a:r>
              <a:rPr sz="1600" b="1" spc="-5" dirty="0">
                <a:solidFill>
                  <a:srgbClr val="6D2D9F"/>
                </a:solidFill>
                <a:latin typeface="Georgia"/>
                <a:cs typeface="Georgia"/>
              </a:rPr>
              <a:t>развитие включает </a:t>
            </a:r>
            <a:r>
              <a:rPr sz="1600" b="1" dirty="0">
                <a:solidFill>
                  <a:srgbClr val="6D2D9F"/>
                </a:solidFill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владение речью </a:t>
            </a:r>
            <a:r>
              <a:rPr sz="1600" spc="-10" dirty="0">
                <a:latin typeface="Georgia"/>
                <a:cs typeface="Georgia"/>
              </a:rPr>
              <a:t>как </a:t>
            </a:r>
            <a:r>
              <a:rPr sz="1600" spc="-5" dirty="0">
                <a:latin typeface="Georgia"/>
                <a:cs typeface="Georgia"/>
              </a:rPr>
              <a:t>средством </a:t>
            </a:r>
            <a:r>
              <a:rPr sz="1600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общения</a:t>
            </a:r>
            <a:r>
              <a:rPr sz="1600" spc="-7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и</a:t>
            </a:r>
            <a:r>
              <a:rPr sz="1600" spc="-8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культуры;</a:t>
            </a:r>
            <a:r>
              <a:rPr sz="1600" spc="-3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обогащение </a:t>
            </a:r>
            <a:r>
              <a:rPr sz="1600" spc="-37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активного</a:t>
            </a:r>
            <a:r>
              <a:rPr sz="1600" spc="-3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словаря;</a:t>
            </a:r>
            <a:r>
              <a:rPr sz="1600" spc="10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развитие</a:t>
            </a:r>
            <a:endParaRPr sz="1600">
              <a:latin typeface="Georgia"/>
              <a:cs typeface="Georgia"/>
            </a:endParaRPr>
          </a:p>
          <a:p>
            <a:pPr marL="288290">
              <a:lnSpc>
                <a:spcPts val="1350"/>
              </a:lnSpc>
            </a:pPr>
            <a:r>
              <a:rPr sz="1600" spc="-5" dirty="0">
                <a:latin typeface="Georgia"/>
                <a:cs typeface="Georgia"/>
              </a:rPr>
              <a:t>связной,</a:t>
            </a:r>
            <a:r>
              <a:rPr sz="1600" spc="-2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грамматически</a:t>
            </a:r>
            <a:r>
              <a:rPr sz="1600" spc="-2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правильной</a:t>
            </a:r>
            <a:endParaRPr sz="1600">
              <a:latin typeface="Georgia"/>
              <a:cs typeface="Georgia"/>
            </a:endParaRPr>
          </a:p>
          <a:p>
            <a:pPr marL="288290" marR="43180">
              <a:lnSpc>
                <a:spcPct val="80500"/>
              </a:lnSpc>
              <a:spcBef>
                <a:spcPts val="185"/>
              </a:spcBef>
            </a:pPr>
            <a:r>
              <a:rPr sz="1600" spc="-10" dirty="0">
                <a:latin typeface="Georgia"/>
                <a:cs typeface="Georgia"/>
              </a:rPr>
              <a:t>диалогической</a:t>
            </a:r>
            <a:r>
              <a:rPr sz="1600" spc="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и</a:t>
            </a:r>
            <a:r>
              <a:rPr sz="1600" spc="-1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монологической </a:t>
            </a:r>
            <a:r>
              <a:rPr sz="160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речи; развитие </a:t>
            </a:r>
            <a:r>
              <a:rPr sz="1600" spc="-10" dirty="0">
                <a:latin typeface="Georgia"/>
                <a:cs typeface="Georgia"/>
              </a:rPr>
              <a:t>речевого </a:t>
            </a:r>
            <a:r>
              <a:rPr sz="1600" spc="-5" dirty="0">
                <a:latin typeface="Georgia"/>
                <a:cs typeface="Georgia"/>
              </a:rPr>
              <a:t>творчества; </a:t>
            </a:r>
            <a:r>
              <a:rPr sz="160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развитие звуковой и интонационной </a:t>
            </a:r>
            <a:r>
              <a:rPr sz="1600" spc="-375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культуры </a:t>
            </a:r>
            <a:r>
              <a:rPr sz="1600" spc="-5" dirty="0">
                <a:latin typeface="Georgia"/>
                <a:cs typeface="Georgia"/>
              </a:rPr>
              <a:t>речи,</a:t>
            </a:r>
            <a:r>
              <a:rPr sz="1600" spc="1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фонематического </a:t>
            </a:r>
            <a:r>
              <a:rPr sz="160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слуха; знакомство с книжной </a:t>
            </a:r>
            <a:r>
              <a:rPr sz="160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культурой,</a:t>
            </a:r>
            <a:r>
              <a:rPr sz="1600" spc="-10" dirty="0">
                <a:latin typeface="Georgia"/>
                <a:cs typeface="Georgia"/>
              </a:rPr>
              <a:t> детской</a:t>
            </a:r>
            <a:r>
              <a:rPr sz="1600" spc="-5" dirty="0">
                <a:latin typeface="Georgia"/>
                <a:cs typeface="Georgia"/>
              </a:rPr>
              <a:t> литературой,</a:t>
            </a:r>
            <a:endParaRPr sz="1600">
              <a:latin typeface="Georgia"/>
              <a:cs typeface="Georgia"/>
            </a:endParaRPr>
          </a:p>
          <a:p>
            <a:pPr marL="288290" marR="941705">
              <a:lnSpc>
                <a:spcPct val="80600"/>
              </a:lnSpc>
              <a:spcBef>
                <a:spcPts val="5"/>
              </a:spcBef>
            </a:pPr>
            <a:r>
              <a:rPr sz="1600" spc="-5" dirty="0">
                <a:latin typeface="Georgia"/>
                <a:cs typeface="Georgia"/>
              </a:rPr>
              <a:t>понимание на </a:t>
            </a:r>
            <a:r>
              <a:rPr sz="1600" spc="-10" dirty="0">
                <a:latin typeface="Georgia"/>
                <a:cs typeface="Georgia"/>
              </a:rPr>
              <a:t>слух </a:t>
            </a:r>
            <a:r>
              <a:rPr sz="1600" spc="-5" dirty="0">
                <a:latin typeface="Georgia"/>
                <a:cs typeface="Georgia"/>
              </a:rPr>
              <a:t>текстов </a:t>
            </a:r>
            <a:r>
              <a:rPr sz="160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различных</a:t>
            </a:r>
            <a:r>
              <a:rPr sz="1600" spc="-4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жанров</a:t>
            </a:r>
            <a:r>
              <a:rPr sz="1600" spc="-3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детской</a:t>
            </a:r>
            <a:endParaRPr sz="1600">
              <a:latin typeface="Georgia"/>
              <a:cs typeface="Georgia"/>
            </a:endParaRPr>
          </a:p>
          <a:p>
            <a:pPr marL="288290">
              <a:lnSpc>
                <a:spcPts val="1350"/>
              </a:lnSpc>
            </a:pPr>
            <a:r>
              <a:rPr sz="1600" spc="-10" dirty="0">
                <a:latin typeface="Georgia"/>
                <a:cs typeface="Georgia"/>
              </a:rPr>
              <a:t>литературы;</a:t>
            </a:r>
            <a:r>
              <a:rPr sz="1600" spc="-8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формирование</a:t>
            </a:r>
            <a:r>
              <a:rPr sz="1600" spc="-4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звуковой</a:t>
            </a:r>
            <a:endParaRPr sz="1600">
              <a:latin typeface="Georgia"/>
              <a:cs typeface="Georgia"/>
            </a:endParaRPr>
          </a:p>
          <a:p>
            <a:pPr marL="288290">
              <a:lnSpc>
                <a:spcPts val="1480"/>
              </a:lnSpc>
            </a:pPr>
            <a:r>
              <a:rPr sz="1600" spc="-5" dirty="0">
                <a:latin typeface="Georgia"/>
                <a:cs typeface="Georgia"/>
              </a:rPr>
              <a:t>аналитико-синтетической</a:t>
            </a:r>
            <a:endParaRPr sz="1600">
              <a:latin typeface="Georgia"/>
              <a:cs typeface="Georgia"/>
            </a:endParaRPr>
          </a:p>
          <a:p>
            <a:pPr marL="288290" marR="770255">
              <a:lnSpc>
                <a:spcPts val="1650"/>
              </a:lnSpc>
              <a:spcBef>
                <a:spcPts val="25"/>
              </a:spcBef>
            </a:pPr>
            <a:r>
              <a:rPr sz="1600" spc="-5" dirty="0">
                <a:latin typeface="Georgia"/>
                <a:cs typeface="Georgia"/>
              </a:rPr>
              <a:t>активности</a:t>
            </a:r>
            <a:r>
              <a:rPr sz="1600" spc="-50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как</a:t>
            </a:r>
            <a:r>
              <a:rPr sz="1600" spc="-2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предпосылки </a:t>
            </a:r>
            <a:r>
              <a:rPr sz="1600" spc="-370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обучения</a:t>
            </a:r>
            <a:r>
              <a:rPr sz="1600" spc="-3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грамоте.</a:t>
            </a:r>
            <a:endParaRPr sz="16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12</TotalTime>
  <Words>1347</Words>
  <Application>Microsoft Office PowerPoint</Application>
  <PresentationFormat>Экран (4:3)</PresentationFormat>
  <Paragraphs>198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Остин</vt:lpstr>
      <vt:lpstr>Презентация PowerPoint</vt:lpstr>
      <vt:lpstr>В данной презентации мы познакомим Вас:</vt:lpstr>
      <vt:lpstr>Основная общеобразовательная программа - это  нормативно-управленческий документ дошкольного  учреждения, характеризующий специфику</vt:lpstr>
      <vt:lpstr>Образовательная программа</vt:lpstr>
      <vt:lpstr>Модель образовательной программы</vt:lpstr>
      <vt:lpstr>Презентация PowerPoint</vt:lpstr>
      <vt:lpstr>Презентация PowerPoint</vt:lpstr>
      <vt:lpstr>Образовательные области:</vt:lpstr>
      <vt:lpstr>Образовательные области</vt:lpstr>
      <vt:lpstr>Образовательные области</vt:lpstr>
      <vt:lpstr>Презентация PowerPoint</vt:lpstr>
      <vt:lpstr>Презентация PowerPoint</vt:lpstr>
      <vt:lpstr>Формы взаимодействия педагогического  коллектива с семьями детей.</vt:lpstr>
      <vt:lpstr>Условия реализации Программы должны обеспечивать полноценное развитие личности  во всех основных образовательных областях,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ДОУ в соответствии с ФГОС</dc:title>
  <dc:creator>User</dc:creator>
  <cp:lastModifiedBy>DNA7 X86</cp:lastModifiedBy>
  <cp:revision>2</cp:revision>
  <dcterms:created xsi:type="dcterms:W3CDTF">2023-06-30T17:23:54Z</dcterms:created>
  <dcterms:modified xsi:type="dcterms:W3CDTF">2023-06-30T17:37:04Z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2023-02-02T00:00:00Z</vt:filetime>
  </property>
  <property fmtid="{D5CDD505-2E9C-101B-9397-08002B2CF9AE}" pid="3" name="Creator">
    <vt:lpwstr>Microsoft® Word 2010</vt:lpwstr>
  </property>
  <property fmtid="{D5CDD505-2E9C-101B-9397-08002B2CF9AE}" pid="4" name="LastSaved">
    <vt:filetime>2023-06-30T00:00:00Z</vt:filetime>
  </property>
</Properties>
</file>